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56" r:id="rId2"/>
    <p:sldId id="270" r:id="rId3"/>
    <p:sldId id="264" r:id="rId4"/>
    <p:sldId id="279" r:id="rId5"/>
    <p:sldId id="267" r:id="rId6"/>
    <p:sldId id="268" r:id="rId7"/>
    <p:sldId id="269" r:id="rId8"/>
    <p:sldId id="272" r:id="rId9"/>
    <p:sldId id="257" r:id="rId10"/>
    <p:sldId id="258" r:id="rId11"/>
    <p:sldId id="261" r:id="rId12"/>
    <p:sldId id="266" r:id="rId13"/>
    <p:sldId id="259" r:id="rId14"/>
    <p:sldId id="265" r:id="rId15"/>
    <p:sldId id="260" r:id="rId16"/>
    <p:sldId id="271" r:id="rId17"/>
    <p:sldId id="273" r:id="rId18"/>
    <p:sldId id="274" r:id="rId19"/>
    <p:sldId id="276" r:id="rId20"/>
    <p:sldId id="275" r:id="rId21"/>
    <p:sldId id="280" r:id="rId22"/>
    <p:sldId id="281" r:id="rId23"/>
    <p:sldId id="282" r:id="rId24"/>
    <p:sldId id="283" r:id="rId25"/>
    <p:sldId id="277" r:id="rId26"/>
    <p:sldId id="286" r:id="rId27"/>
    <p:sldId id="287" r:id="rId28"/>
    <p:sldId id="288" r:id="rId29"/>
    <p:sldId id="289" r:id="rId30"/>
    <p:sldId id="291" r:id="rId31"/>
    <p:sldId id="290" r:id="rId32"/>
    <p:sldId id="284" r:id="rId33"/>
    <p:sldId id="278" r:id="rId34"/>
    <p:sldId id="285" r:id="rId3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A3D4"/>
    <a:srgbClr val="6EBE2C"/>
    <a:srgbClr val="00A3D0"/>
    <a:srgbClr val="4F8820"/>
    <a:srgbClr val="425DA8"/>
    <a:srgbClr val="2409C3"/>
    <a:srgbClr val="74F1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9" autoAdjust="0"/>
    <p:restoredTop sz="85530" autoAdjust="0"/>
  </p:normalViewPr>
  <p:slideViewPr>
    <p:cSldViewPr snapToGrid="0">
      <p:cViewPr>
        <p:scale>
          <a:sx n="80" d="100"/>
          <a:sy n="80" d="100"/>
        </p:scale>
        <p:origin x="-7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F28D8-59B9-4E84-9972-18BCFC3484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F01EA40-ADCC-494C-B1B6-142DBCBEBC42}">
      <dgm:prSet phldrT="[Text]"/>
      <dgm:spPr>
        <a:solidFill>
          <a:schemeClr val="bg2">
            <a:lumMod val="75000"/>
          </a:schemeClr>
        </a:solidFill>
      </dgm:spPr>
      <dgm:t>
        <a:bodyPr/>
        <a:lstStyle/>
        <a:p>
          <a:pPr algn="l"/>
          <a:r>
            <a:rPr lang="en-US" dirty="0" smtClean="0"/>
            <a:t>Library</a:t>
          </a:r>
          <a:endParaRPr lang="el-GR" dirty="0"/>
        </a:p>
      </dgm:t>
    </dgm:pt>
    <dgm:pt modelId="{8BF46B56-E889-49BD-8F00-5730DF55DBD7}" type="parTrans" cxnId="{38E39471-B0BE-4B04-B2F8-972C379ADFBE}">
      <dgm:prSet/>
      <dgm:spPr/>
      <dgm:t>
        <a:bodyPr/>
        <a:lstStyle/>
        <a:p>
          <a:endParaRPr lang="el-GR"/>
        </a:p>
      </dgm:t>
    </dgm:pt>
    <dgm:pt modelId="{E89CB068-6C5B-4514-BE21-6385F91C5602}" type="sibTrans" cxnId="{38E39471-B0BE-4B04-B2F8-972C379ADFBE}">
      <dgm:prSet/>
      <dgm:spPr/>
      <dgm:t>
        <a:bodyPr/>
        <a:lstStyle/>
        <a:p>
          <a:endParaRPr lang="el-GR"/>
        </a:p>
      </dgm:t>
    </dgm:pt>
    <dgm:pt modelId="{CB149A1B-DDB3-46A5-99C4-6BE162920DA4}" type="pres">
      <dgm:prSet presAssocID="{9FDF28D8-59B9-4E84-9972-18BCFC348457}" presName="linearFlow" presStyleCnt="0">
        <dgm:presLayoutVars>
          <dgm:dir/>
          <dgm:resizeHandles val="exact"/>
        </dgm:presLayoutVars>
      </dgm:prSet>
      <dgm:spPr/>
    </dgm:pt>
    <dgm:pt modelId="{219AB418-5200-4BEB-95C8-C2D8C3C0A37A}" type="pres">
      <dgm:prSet presAssocID="{4F01EA40-ADCC-494C-B1B6-142DBCBEBC42}" presName="composite" presStyleCnt="0"/>
      <dgm:spPr/>
    </dgm:pt>
    <dgm:pt modelId="{37E9E030-B0E7-4C9C-B389-21C17899A204}" type="pres">
      <dgm:prSet presAssocID="{4F01EA40-ADCC-494C-B1B6-142DBCBEBC42}" presName="imgShp" presStyleLbl="fgImgPlace1" presStyleIdx="0" presStyleCnt="1" custScaleX="54164" custScaleY="5080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8A86B4-55CC-4580-8265-D2B37DC185AC}" type="pres">
      <dgm:prSet presAssocID="{4F01EA40-ADCC-494C-B1B6-142DBCBEBC42}" presName="txShp" presStyleLbl="node1" presStyleIdx="0" presStyleCnt="1" custScaleX="66295" custScaleY="3526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2B76C1F-B808-4624-A14C-12589C0ACCA8}" type="presOf" srcId="{4F01EA40-ADCC-494C-B1B6-142DBCBEBC42}" destId="{B98A86B4-55CC-4580-8265-D2B37DC185AC}" srcOrd="0" destOrd="0" presId="urn:microsoft.com/office/officeart/2005/8/layout/vList3"/>
    <dgm:cxn modelId="{B304C02A-7CEC-44DC-8B36-41D6041EBCD5}" type="presOf" srcId="{9FDF28D8-59B9-4E84-9972-18BCFC348457}" destId="{CB149A1B-DDB3-46A5-99C4-6BE162920DA4}" srcOrd="0" destOrd="0" presId="urn:microsoft.com/office/officeart/2005/8/layout/vList3"/>
    <dgm:cxn modelId="{38E39471-B0BE-4B04-B2F8-972C379ADFBE}" srcId="{9FDF28D8-59B9-4E84-9972-18BCFC348457}" destId="{4F01EA40-ADCC-494C-B1B6-142DBCBEBC42}" srcOrd="0" destOrd="0" parTransId="{8BF46B56-E889-49BD-8F00-5730DF55DBD7}" sibTransId="{E89CB068-6C5B-4514-BE21-6385F91C5602}"/>
    <dgm:cxn modelId="{EEF37686-B7AD-46DF-A333-5C9C651AB228}" type="presParOf" srcId="{CB149A1B-DDB3-46A5-99C4-6BE162920DA4}" destId="{219AB418-5200-4BEB-95C8-C2D8C3C0A37A}" srcOrd="0" destOrd="0" presId="urn:microsoft.com/office/officeart/2005/8/layout/vList3"/>
    <dgm:cxn modelId="{AA97EB7A-3B34-410E-87AD-9713CE1E3512}" type="presParOf" srcId="{219AB418-5200-4BEB-95C8-C2D8C3C0A37A}" destId="{37E9E030-B0E7-4C9C-B389-21C17899A204}" srcOrd="0" destOrd="0" presId="urn:microsoft.com/office/officeart/2005/8/layout/vList3"/>
    <dgm:cxn modelId="{DB4FE56C-136C-4C73-A34F-0E1A950AE358}" type="presParOf" srcId="{219AB418-5200-4BEB-95C8-C2D8C3C0A37A}" destId="{B98A86B4-55CC-4580-8265-D2B37DC185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rgbClr val="74F12F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>
              <a:latin typeface="+mn-lt"/>
            </a:rPr>
            <a:t>Security</a:t>
          </a:r>
        </a:p>
        <a:p>
          <a:pPr algn="ctr"/>
          <a:r>
            <a:rPr lang="en-US" sz="1400" b="1" dirty="0" smtClean="0">
              <a:latin typeface="+mn-lt"/>
              <a:ea typeface="+mn-ea"/>
              <a:cs typeface="+mn-cs"/>
            </a:rPr>
            <a:t>Policies</a:t>
          </a:r>
          <a:endParaRPr lang="el-GR" sz="1400" b="1" dirty="0">
            <a:latin typeface="+mn-lt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AAA24E2A-1D21-4442-838F-D04700C9BA9D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876FE681-7725-43BD-AC0E-49E11CEA73A5}" type="presOf" srcId="{717A9C12-2F8B-4166-8032-759193CA88E3}" destId="{F8F6754F-6890-4619-933A-AE0A81BE5A6A}" srcOrd="0" destOrd="0" presId="urn:microsoft.com/office/officeart/2005/8/layout/hChevron3"/>
    <dgm:cxn modelId="{5C967604-126E-424D-99F6-1C44A8164A29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3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accent5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   Panel Design       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DC24C5AA-B4B2-43BA-8F7D-C7E11A04C02D}" type="presOf" srcId="{717A9C12-2F8B-4166-8032-759193CA88E3}" destId="{F8F6754F-6890-4619-933A-AE0A81BE5A6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6C6FDEA7-8BBA-457A-B85D-4922235362E2}" type="presOf" srcId="{F4EA10F8-EDAA-4713-BF8D-4A1F57FA9CC5}" destId="{B705FC91-8315-4999-B025-F12A57D11DDA}" srcOrd="0" destOrd="0" presId="urn:microsoft.com/office/officeart/2005/8/layout/hChevron3"/>
    <dgm:cxn modelId="{44B46622-D1B3-40C5-A48E-BF8CC16114AD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3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accent5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   Consultants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E1DBFF24-C346-4D15-B5DC-576E2E2D902A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FAF8F866-C525-4344-A55F-85C3B69052E0}" type="presOf" srcId="{717A9C12-2F8B-4166-8032-759193CA88E3}" destId="{F8F6754F-6890-4619-933A-AE0A81BE5A6A}" srcOrd="0" destOrd="0" presId="urn:microsoft.com/office/officeart/2005/8/layout/hChevron3"/>
    <dgm:cxn modelId="{452FA7BD-941C-4877-8F9E-3B6710D37236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4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accent5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Web UI/UX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E83E639C-C3FD-4578-97D7-23DBD045A95D}" type="presOf" srcId="{F4EA10F8-EDAA-4713-BF8D-4A1F57FA9CC5}" destId="{B705FC91-8315-4999-B025-F12A57D11DDA}" srcOrd="0" destOrd="0" presId="urn:microsoft.com/office/officeart/2005/8/layout/hChevron3"/>
    <dgm:cxn modelId="{17776783-9FFB-4511-998A-238EA66D083A}" type="presOf" srcId="{717A9C12-2F8B-4166-8032-759193CA88E3}" destId="{F8F6754F-6890-4619-933A-AE0A81BE5A6A}" srcOrd="0" destOrd="0" presId="urn:microsoft.com/office/officeart/2005/8/layout/hChevron3"/>
    <dgm:cxn modelId="{C9560633-81EE-4372-9F98-DAD24B5DFB09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4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prstGeom prst="homePlate">
          <a:avLst/>
        </a:prstGeo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sz="1400" b="1" dirty="0" smtClean="0">
              <a:latin typeface="+mn-lt"/>
              <a:ea typeface="+mn-ea"/>
              <a:cs typeface="+mn-cs"/>
            </a:rPr>
            <a:t>Joblet Definition</a:t>
          </a:r>
          <a:endParaRPr lang="el-GR" sz="1400" b="1" dirty="0">
            <a:latin typeface="+mn-lt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Y="-169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2273904E-0D02-48BD-A19E-882B5BC3A32D}" type="presOf" srcId="{717A9C12-2F8B-4166-8032-759193CA88E3}" destId="{F8F6754F-6890-4619-933A-AE0A81BE5A6A}" srcOrd="0" destOrd="0" presId="urn:microsoft.com/office/officeart/2005/8/layout/hChevron3"/>
    <dgm:cxn modelId="{C32250DB-38D0-4EF5-8C17-FCAC34ADB9AF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5201F819-3EB9-4BAE-B184-4A3BE6A9FD0E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55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sz="1400" b="1" dirty="0" smtClean="0">
              <a:latin typeface="+mn-lt"/>
              <a:ea typeface="+mn-ea"/>
              <a:cs typeface="+mn-cs"/>
            </a:rPr>
            <a:t>Developers</a:t>
          </a:r>
          <a:endParaRPr lang="el-GR" sz="1400" b="1" dirty="0">
            <a:latin typeface="+mn-lt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Y="-1690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7FDD1B17-90F7-475D-864C-EEBC844F2E84}" type="presOf" srcId="{F4EA10F8-EDAA-4713-BF8D-4A1F57FA9CC5}" destId="{B705FC91-8315-4999-B025-F12A57D11DDA}" srcOrd="0" destOrd="0" presId="urn:microsoft.com/office/officeart/2005/8/layout/hChevron3"/>
    <dgm:cxn modelId="{91EF70D2-8270-4497-81F4-0FFC3007C980}" type="presOf" srcId="{717A9C12-2F8B-4166-8032-759193CA88E3}" destId="{F8F6754F-6890-4619-933A-AE0A81BE5A6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AEE0435E-809F-41C6-835D-A674997621DE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0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3_2" csCatId="accent3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en-US" sz="1400" b="1" dirty="0" smtClean="0">
              <a:latin typeface="+mn-lt"/>
              <a:ea typeface="+mn-ea"/>
              <a:cs typeface="+mn-cs"/>
            </a:rPr>
            <a:t>Joblet</a:t>
          </a:r>
          <a:endParaRPr lang="el-GR" sz="1400" b="1" dirty="0">
            <a:latin typeface="+mn-lt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Y="-1690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2DB6F471-371B-4102-A320-8F22FD7BA8C3}" type="presOf" srcId="{717A9C12-2F8B-4166-8032-759193CA88E3}" destId="{F8F6754F-6890-4619-933A-AE0A81BE5A6A}" srcOrd="0" destOrd="0" presId="urn:microsoft.com/office/officeart/2005/8/layout/hChevron3"/>
    <dgm:cxn modelId="{D61D3110-7B43-4320-96C1-BE64595786EB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E26D6B03-8F6C-48BA-89FE-5B9E7E4BFEF0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5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41E32EE-0E15-43D8-8031-9D68BEE534F4}" type="doc">
      <dgm:prSet loTypeId="urn:microsoft.com/office/officeart/2005/8/layout/cycle7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l-GR"/>
        </a:p>
      </dgm:t>
    </dgm:pt>
    <dgm:pt modelId="{0A2B07BA-B0B2-4F65-A35E-D168DEEED554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/>
            <a:t>Role</a:t>
          </a:r>
          <a:endParaRPr lang="el-GR" b="1" dirty="0"/>
        </a:p>
      </dgm:t>
    </dgm:pt>
    <dgm:pt modelId="{48A00634-81D5-49D0-91C0-45868511ACBE}" type="parTrans" cxnId="{9B04EDDE-8C2B-4F7A-9626-693541CC96E8}">
      <dgm:prSet/>
      <dgm:spPr/>
      <dgm:t>
        <a:bodyPr/>
        <a:lstStyle/>
        <a:p>
          <a:endParaRPr lang="el-GR"/>
        </a:p>
      </dgm:t>
    </dgm:pt>
    <dgm:pt modelId="{AB8682D7-ECFA-458C-94E3-45E97A2C4F16}" type="sibTrans" cxnId="{9B04EDDE-8C2B-4F7A-9626-693541CC96E8}">
      <dgm:prSet/>
      <dgm:spPr>
        <a:noFill/>
      </dgm:spPr>
      <dgm:t>
        <a:bodyPr/>
        <a:lstStyle/>
        <a:p>
          <a:endParaRPr lang="el-GR"/>
        </a:p>
      </dgm:t>
    </dgm:pt>
    <dgm:pt modelId="{A5265BF6-8DB3-42F7-9A7B-D5BE79162412}">
      <dgm:prSet phldrT="[Text]"/>
      <dgm:spPr>
        <a:solidFill>
          <a:srgbClr val="90A3D4"/>
        </a:solidFill>
      </dgm:spPr>
      <dgm:t>
        <a:bodyPr/>
        <a:lstStyle/>
        <a:p>
          <a:r>
            <a:rPr lang="en-US" b="1" dirty="0" smtClean="0"/>
            <a:t>Authorization Policy</a:t>
          </a:r>
          <a:endParaRPr lang="el-GR" b="1" dirty="0"/>
        </a:p>
      </dgm:t>
    </dgm:pt>
    <dgm:pt modelId="{6C43471B-B749-4699-AE07-C15457EB27EB}" type="parTrans" cxnId="{C5DFD926-E45B-4E69-91E5-334BB0D46018}">
      <dgm:prSet/>
      <dgm:spPr/>
      <dgm:t>
        <a:bodyPr/>
        <a:lstStyle/>
        <a:p>
          <a:endParaRPr lang="el-GR"/>
        </a:p>
      </dgm:t>
    </dgm:pt>
    <dgm:pt modelId="{5BF0DD33-73A1-4966-8105-2F8BEF152C01}" type="sibTrans" cxnId="{C5DFD926-E45B-4E69-91E5-334BB0D46018}">
      <dgm:prSet/>
      <dgm:spPr>
        <a:noFill/>
        <a:ln>
          <a:noFill/>
        </a:ln>
      </dgm:spPr>
      <dgm:t>
        <a:bodyPr/>
        <a:lstStyle/>
        <a:p>
          <a:endParaRPr lang="el-GR"/>
        </a:p>
      </dgm:t>
    </dgm:pt>
    <dgm:pt modelId="{64802F43-8A2F-4468-864A-9A0ECF74F573}">
      <dgm:prSet phldrT="[Text]"/>
      <dgm:spPr>
        <a:solidFill>
          <a:srgbClr val="00A3D0"/>
        </a:solidFill>
      </dgm:spPr>
      <dgm:t>
        <a:bodyPr/>
        <a:lstStyle/>
        <a:p>
          <a:r>
            <a:rPr lang="en-US" b="1" dirty="0" smtClean="0"/>
            <a:t>User</a:t>
          </a:r>
          <a:endParaRPr lang="el-GR" b="1" dirty="0"/>
        </a:p>
      </dgm:t>
    </dgm:pt>
    <dgm:pt modelId="{A7495E22-0671-4731-9F54-D48D308740E6}" type="parTrans" cxnId="{AB22592B-07D2-4661-9F3B-2BFF31BCBB22}">
      <dgm:prSet/>
      <dgm:spPr/>
      <dgm:t>
        <a:bodyPr/>
        <a:lstStyle/>
        <a:p>
          <a:endParaRPr lang="el-GR"/>
        </a:p>
      </dgm:t>
    </dgm:pt>
    <dgm:pt modelId="{734B1CE0-5247-48BA-B00A-30BBE3C8589A}" type="sibTrans" cxnId="{AB22592B-07D2-4661-9F3B-2BFF31BCBB22}">
      <dgm:prSet/>
      <dgm:spPr>
        <a:noFill/>
      </dgm:spPr>
      <dgm:t>
        <a:bodyPr/>
        <a:lstStyle/>
        <a:p>
          <a:endParaRPr lang="el-GR"/>
        </a:p>
      </dgm:t>
    </dgm:pt>
    <dgm:pt modelId="{BBF69AD4-82F1-44CD-AACF-4F84D38AAF88}" type="pres">
      <dgm:prSet presAssocID="{441E32EE-0E15-43D8-8031-9D68BEE534F4}" presName="Name0" presStyleCnt="0">
        <dgm:presLayoutVars>
          <dgm:dir/>
          <dgm:resizeHandles val="exact"/>
        </dgm:presLayoutVars>
      </dgm:prSet>
      <dgm:spPr/>
    </dgm:pt>
    <dgm:pt modelId="{332FF4DF-59C6-45D7-B8F2-BCCD7AC01B9D}" type="pres">
      <dgm:prSet presAssocID="{0A2B07BA-B0B2-4F65-A35E-D168DEEED554}" presName="node" presStyleLbl="node1" presStyleIdx="0" presStyleCnt="3">
        <dgm:presLayoutVars>
          <dgm:bulletEnabled val="1"/>
        </dgm:presLayoutVars>
      </dgm:prSet>
      <dgm:spPr/>
    </dgm:pt>
    <dgm:pt modelId="{926DD17D-5B43-4C47-8ED4-580745770766}" type="pres">
      <dgm:prSet presAssocID="{AB8682D7-ECFA-458C-94E3-45E97A2C4F16}" presName="sibTrans" presStyleLbl="sibTrans2D1" presStyleIdx="0" presStyleCnt="3"/>
      <dgm:spPr/>
    </dgm:pt>
    <dgm:pt modelId="{4D332321-CD5A-498B-9E33-FB511496315A}" type="pres">
      <dgm:prSet presAssocID="{AB8682D7-ECFA-458C-94E3-45E97A2C4F16}" presName="connectorText" presStyleLbl="sibTrans2D1" presStyleIdx="0" presStyleCnt="3"/>
      <dgm:spPr/>
    </dgm:pt>
    <dgm:pt modelId="{01F713AD-7962-47EB-82B0-484C576D3993}" type="pres">
      <dgm:prSet presAssocID="{A5265BF6-8DB3-42F7-9A7B-D5BE79162412}" presName="node" presStyleLbl="node1" presStyleIdx="1" presStyleCnt="3">
        <dgm:presLayoutVars>
          <dgm:bulletEnabled val="1"/>
        </dgm:presLayoutVars>
      </dgm:prSet>
      <dgm:spPr/>
    </dgm:pt>
    <dgm:pt modelId="{A1940CEE-1FD8-41F9-B559-D2B074BBB43E}" type="pres">
      <dgm:prSet presAssocID="{5BF0DD33-73A1-4966-8105-2F8BEF152C01}" presName="sibTrans" presStyleLbl="sibTrans2D1" presStyleIdx="1" presStyleCnt="3" custFlipHor="0" custScaleX="85010" custScaleY="107133"/>
      <dgm:spPr/>
    </dgm:pt>
    <dgm:pt modelId="{B9900635-60F2-4B78-82CB-5E76E7DF8F38}" type="pres">
      <dgm:prSet presAssocID="{5BF0DD33-73A1-4966-8105-2F8BEF152C01}" presName="connectorText" presStyleLbl="sibTrans2D1" presStyleIdx="1" presStyleCnt="3"/>
      <dgm:spPr/>
    </dgm:pt>
    <dgm:pt modelId="{69B88E17-4E0B-46F3-AF2C-81C2B28B74F4}" type="pres">
      <dgm:prSet presAssocID="{64802F43-8A2F-4468-864A-9A0ECF74F573}" presName="node" presStyleLbl="node1" presStyleIdx="2" presStyleCnt="3">
        <dgm:presLayoutVars>
          <dgm:bulletEnabled val="1"/>
        </dgm:presLayoutVars>
      </dgm:prSet>
      <dgm:spPr/>
    </dgm:pt>
    <dgm:pt modelId="{2DD1D7B6-14DB-4AF8-BC4E-E239FB29207A}" type="pres">
      <dgm:prSet presAssocID="{734B1CE0-5247-48BA-B00A-30BBE3C8589A}" presName="sibTrans" presStyleLbl="sibTrans2D1" presStyleIdx="2" presStyleCnt="3"/>
      <dgm:spPr/>
    </dgm:pt>
    <dgm:pt modelId="{DAED3A8F-C49A-45CD-820E-4438996E99E0}" type="pres">
      <dgm:prSet presAssocID="{734B1CE0-5247-48BA-B00A-30BBE3C8589A}" presName="connectorText" presStyleLbl="sibTrans2D1" presStyleIdx="2" presStyleCnt="3"/>
      <dgm:spPr/>
    </dgm:pt>
  </dgm:ptLst>
  <dgm:cxnLst>
    <dgm:cxn modelId="{9B04EDDE-8C2B-4F7A-9626-693541CC96E8}" srcId="{441E32EE-0E15-43D8-8031-9D68BEE534F4}" destId="{0A2B07BA-B0B2-4F65-A35E-D168DEEED554}" srcOrd="0" destOrd="0" parTransId="{48A00634-81D5-49D0-91C0-45868511ACBE}" sibTransId="{AB8682D7-ECFA-458C-94E3-45E97A2C4F16}"/>
    <dgm:cxn modelId="{74ED7221-E2AE-46C3-859D-0E313F7998B7}" type="presOf" srcId="{734B1CE0-5247-48BA-B00A-30BBE3C8589A}" destId="{DAED3A8F-C49A-45CD-820E-4438996E99E0}" srcOrd="1" destOrd="0" presId="urn:microsoft.com/office/officeart/2005/8/layout/cycle7"/>
    <dgm:cxn modelId="{E1A0A5A2-204F-4A39-9699-589087F2CBA9}" type="presOf" srcId="{734B1CE0-5247-48BA-B00A-30BBE3C8589A}" destId="{2DD1D7B6-14DB-4AF8-BC4E-E239FB29207A}" srcOrd="0" destOrd="0" presId="urn:microsoft.com/office/officeart/2005/8/layout/cycle7"/>
    <dgm:cxn modelId="{48B8B0FB-FC92-42A6-AE56-A6370B691E07}" type="presOf" srcId="{64802F43-8A2F-4468-864A-9A0ECF74F573}" destId="{69B88E17-4E0B-46F3-AF2C-81C2B28B74F4}" srcOrd="0" destOrd="0" presId="urn:microsoft.com/office/officeart/2005/8/layout/cycle7"/>
    <dgm:cxn modelId="{9FFDCF40-4936-4CFF-931F-AB5B6FB668AF}" type="presOf" srcId="{0A2B07BA-B0B2-4F65-A35E-D168DEEED554}" destId="{332FF4DF-59C6-45D7-B8F2-BCCD7AC01B9D}" srcOrd="0" destOrd="0" presId="urn:microsoft.com/office/officeart/2005/8/layout/cycle7"/>
    <dgm:cxn modelId="{C5DFD926-E45B-4E69-91E5-334BB0D46018}" srcId="{441E32EE-0E15-43D8-8031-9D68BEE534F4}" destId="{A5265BF6-8DB3-42F7-9A7B-D5BE79162412}" srcOrd="1" destOrd="0" parTransId="{6C43471B-B749-4699-AE07-C15457EB27EB}" sibTransId="{5BF0DD33-73A1-4966-8105-2F8BEF152C01}"/>
    <dgm:cxn modelId="{AB22592B-07D2-4661-9F3B-2BFF31BCBB22}" srcId="{441E32EE-0E15-43D8-8031-9D68BEE534F4}" destId="{64802F43-8A2F-4468-864A-9A0ECF74F573}" srcOrd="2" destOrd="0" parTransId="{A7495E22-0671-4731-9F54-D48D308740E6}" sibTransId="{734B1CE0-5247-48BA-B00A-30BBE3C8589A}"/>
    <dgm:cxn modelId="{C795C0DC-7660-490C-A7D8-2FBF849394A6}" type="presOf" srcId="{5BF0DD33-73A1-4966-8105-2F8BEF152C01}" destId="{B9900635-60F2-4B78-82CB-5E76E7DF8F38}" srcOrd="1" destOrd="0" presId="urn:microsoft.com/office/officeart/2005/8/layout/cycle7"/>
    <dgm:cxn modelId="{5A6F9D44-5635-4E78-A741-DB6A4DD8672E}" type="presOf" srcId="{A5265BF6-8DB3-42F7-9A7B-D5BE79162412}" destId="{01F713AD-7962-47EB-82B0-484C576D3993}" srcOrd="0" destOrd="0" presId="urn:microsoft.com/office/officeart/2005/8/layout/cycle7"/>
    <dgm:cxn modelId="{C2437000-6A9D-4B15-869C-0F2926C9DBE8}" type="presOf" srcId="{5BF0DD33-73A1-4966-8105-2F8BEF152C01}" destId="{A1940CEE-1FD8-41F9-B559-D2B074BBB43E}" srcOrd="0" destOrd="0" presId="urn:microsoft.com/office/officeart/2005/8/layout/cycle7"/>
    <dgm:cxn modelId="{5123A8A0-88F0-4ADC-976B-5912ACA1BEA8}" type="presOf" srcId="{AB8682D7-ECFA-458C-94E3-45E97A2C4F16}" destId="{4D332321-CD5A-498B-9E33-FB511496315A}" srcOrd="1" destOrd="0" presId="urn:microsoft.com/office/officeart/2005/8/layout/cycle7"/>
    <dgm:cxn modelId="{F21175C8-A7F3-4A57-AE34-5B379E381271}" type="presOf" srcId="{441E32EE-0E15-43D8-8031-9D68BEE534F4}" destId="{BBF69AD4-82F1-44CD-AACF-4F84D38AAF88}" srcOrd="0" destOrd="0" presId="urn:microsoft.com/office/officeart/2005/8/layout/cycle7"/>
    <dgm:cxn modelId="{850481EC-6206-484D-9369-7BA5B16832CF}" type="presOf" srcId="{AB8682D7-ECFA-458C-94E3-45E97A2C4F16}" destId="{926DD17D-5B43-4C47-8ED4-580745770766}" srcOrd="0" destOrd="0" presId="urn:microsoft.com/office/officeart/2005/8/layout/cycle7"/>
    <dgm:cxn modelId="{2F798565-EEEE-49C9-BB8D-ABA0865D1B24}" type="presParOf" srcId="{BBF69AD4-82F1-44CD-AACF-4F84D38AAF88}" destId="{332FF4DF-59C6-45D7-B8F2-BCCD7AC01B9D}" srcOrd="0" destOrd="0" presId="urn:microsoft.com/office/officeart/2005/8/layout/cycle7"/>
    <dgm:cxn modelId="{C0A3CF5C-7E82-4BAD-B381-476B9BBBDE16}" type="presParOf" srcId="{BBF69AD4-82F1-44CD-AACF-4F84D38AAF88}" destId="{926DD17D-5B43-4C47-8ED4-580745770766}" srcOrd="1" destOrd="0" presId="urn:microsoft.com/office/officeart/2005/8/layout/cycle7"/>
    <dgm:cxn modelId="{26B66267-65A6-4741-A266-242037A75334}" type="presParOf" srcId="{926DD17D-5B43-4C47-8ED4-580745770766}" destId="{4D332321-CD5A-498B-9E33-FB511496315A}" srcOrd="0" destOrd="0" presId="urn:microsoft.com/office/officeart/2005/8/layout/cycle7"/>
    <dgm:cxn modelId="{ED6D6D49-D43C-455E-93B8-86BA66DBADAB}" type="presParOf" srcId="{BBF69AD4-82F1-44CD-AACF-4F84D38AAF88}" destId="{01F713AD-7962-47EB-82B0-484C576D3993}" srcOrd="2" destOrd="0" presId="urn:microsoft.com/office/officeart/2005/8/layout/cycle7"/>
    <dgm:cxn modelId="{32F82E01-F096-43E6-B9DD-7810BD95F2DE}" type="presParOf" srcId="{BBF69AD4-82F1-44CD-AACF-4F84D38AAF88}" destId="{A1940CEE-1FD8-41F9-B559-D2B074BBB43E}" srcOrd="3" destOrd="0" presId="urn:microsoft.com/office/officeart/2005/8/layout/cycle7"/>
    <dgm:cxn modelId="{826E977C-8F66-4181-ACDE-8729EBEFE7CF}" type="presParOf" srcId="{A1940CEE-1FD8-41F9-B559-D2B074BBB43E}" destId="{B9900635-60F2-4B78-82CB-5E76E7DF8F38}" srcOrd="0" destOrd="0" presId="urn:microsoft.com/office/officeart/2005/8/layout/cycle7"/>
    <dgm:cxn modelId="{7DCFD492-3B1E-4516-ACBC-C41A0F5CD156}" type="presParOf" srcId="{BBF69AD4-82F1-44CD-AACF-4F84D38AAF88}" destId="{69B88E17-4E0B-46F3-AF2C-81C2B28B74F4}" srcOrd="4" destOrd="0" presId="urn:microsoft.com/office/officeart/2005/8/layout/cycle7"/>
    <dgm:cxn modelId="{D97C7537-DAF3-4006-8082-21B308F4C1E5}" type="presParOf" srcId="{BBF69AD4-82F1-44CD-AACF-4F84D38AAF88}" destId="{2DD1D7B6-14DB-4AF8-BC4E-E239FB29207A}" srcOrd="5" destOrd="0" presId="urn:microsoft.com/office/officeart/2005/8/layout/cycle7"/>
    <dgm:cxn modelId="{69FF523E-BDD9-40FF-BE4C-F534FE9497BB}" type="presParOf" srcId="{2DD1D7B6-14DB-4AF8-BC4E-E239FB29207A}" destId="{DAED3A8F-C49A-45CD-820E-4438996E99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DF28D8-59B9-4E84-9972-18BCFC3484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F01EA40-ADCC-494C-B1B6-142DBCBEBC42}">
      <dgm:prSet phldrT="[Text]"/>
      <dgm:spPr>
        <a:solidFill>
          <a:schemeClr val="bg2">
            <a:lumMod val="75000"/>
          </a:schemeClr>
        </a:solidFill>
      </dgm:spPr>
      <dgm:t>
        <a:bodyPr/>
        <a:lstStyle/>
        <a:p>
          <a:pPr algn="l"/>
          <a:r>
            <a:rPr lang="en-US" dirty="0" smtClean="0"/>
            <a:t>Gem</a:t>
          </a:r>
          <a:endParaRPr lang="el-GR" dirty="0"/>
        </a:p>
      </dgm:t>
    </dgm:pt>
    <dgm:pt modelId="{8BF46B56-E889-49BD-8F00-5730DF55DBD7}" type="parTrans" cxnId="{38E39471-B0BE-4B04-B2F8-972C379ADFBE}">
      <dgm:prSet/>
      <dgm:spPr/>
      <dgm:t>
        <a:bodyPr/>
        <a:lstStyle/>
        <a:p>
          <a:endParaRPr lang="el-GR"/>
        </a:p>
      </dgm:t>
    </dgm:pt>
    <dgm:pt modelId="{E89CB068-6C5B-4514-BE21-6385F91C5602}" type="sibTrans" cxnId="{38E39471-B0BE-4B04-B2F8-972C379ADFBE}">
      <dgm:prSet/>
      <dgm:spPr/>
      <dgm:t>
        <a:bodyPr/>
        <a:lstStyle/>
        <a:p>
          <a:endParaRPr lang="el-GR"/>
        </a:p>
      </dgm:t>
    </dgm:pt>
    <dgm:pt modelId="{CB149A1B-DDB3-46A5-99C4-6BE162920DA4}" type="pres">
      <dgm:prSet presAssocID="{9FDF28D8-59B9-4E84-9972-18BCFC348457}" presName="linearFlow" presStyleCnt="0">
        <dgm:presLayoutVars>
          <dgm:dir/>
          <dgm:resizeHandles val="exact"/>
        </dgm:presLayoutVars>
      </dgm:prSet>
      <dgm:spPr/>
    </dgm:pt>
    <dgm:pt modelId="{219AB418-5200-4BEB-95C8-C2D8C3C0A37A}" type="pres">
      <dgm:prSet presAssocID="{4F01EA40-ADCC-494C-B1B6-142DBCBEBC42}" presName="composite" presStyleCnt="0"/>
      <dgm:spPr/>
    </dgm:pt>
    <dgm:pt modelId="{37E9E030-B0E7-4C9C-B389-21C17899A204}" type="pres">
      <dgm:prSet presAssocID="{4F01EA40-ADCC-494C-B1B6-142DBCBEBC42}" presName="imgShp" presStyleLbl="fgImgPlace1" presStyleIdx="0" presStyleCnt="1" custScaleX="55768" custScaleY="5287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8A86B4-55CC-4580-8265-D2B37DC185AC}" type="pres">
      <dgm:prSet presAssocID="{4F01EA40-ADCC-494C-B1B6-142DBCBEBC42}" presName="txShp" presStyleLbl="node1" presStyleIdx="0" presStyleCnt="1" custScaleX="66295" custScaleY="3526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49DF2C5-8397-47BD-AA30-E8340820C4A3}" type="presOf" srcId="{4F01EA40-ADCC-494C-B1B6-142DBCBEBC42}" destId="{B98A86B4-55CC-4580-8265-D2B37DC185AC}" srcOrd="0" destOrd="0" presId="urn:microsoft.com/office/officeart/2005/8/layout/vList3"/>
    <dgm:cxn modelId="{38E39471-B0BE-4B04-B2F8-972C379ADFBE}" srcId="{9FDF28D8-59B9-4E84-9972-18BCFC348457}" destId="{4F01EA40-ADCC-494C-B1B6-142DBCBEBC42}" srcOrd="0" destOrd="0" parTransId="{8BF46B56-E889-49BD-8F00-5730DF55DBD7}" sibTransId="{E89CB068-6C5B-4514-BE21-6385F91C5602}"/>
    <dgm:cxn modelId="{821C1523-93A5-4A57-B99C-57A49F59348F}" type="presOf" srcId="{9FDF28D8-59B9-4E84-9972-18BCFC348457}" destId="{CB149A1B-DDB3-46A5-99C4-6BE162920DA4}" srcOrd="0" destOrd="0" presId="urn:microsoft.com/office/officeart/2005/8/layout/vList3"/>
    <dgm:cxn modelId="{34DFD536-32B6-4684-BF90-6EDA0702FF98}" type="presParOf" srcId="{CB149A1B-DDB3-46A5-99C4-6BE162920DA4}" destId="{219AB418-5200-4BEB-95C8-C2D8C3C0A37A}" srcOrd="0" destOrd="0" presId="urn:microsoft.com/office/officeart/2005/8/layout/vList3"/>
    <dgm:cxn modelId="{771230C9-6DFB-4CE3-873A-2EB7575605E5}" type="presParOf" srcId="{219AB418-5200-4BEB-95C8-C2D8C3C0A37A}" destId="{37E9E030-B0E7-4C9C-B389-21C17899A204}" srcOrd="0" destOrd="0" presId="urn:microsoft.com/office/officeart/2005/8/layout/vList3"/>
    <dgm:cxn modelId="{98ACBF41-C418-4CD7-8D48-3BE7F1778FFD}" type="presParOf" srcId="{219AB418-5200-4BEB-95C8-C2D8C3C0A37A}" destId="{B98A86B4-55CC-4580-8265-D2B37DC185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DF28D8-59B9-4E84-9972-18BCFC3484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4F01EA40-ADCC-494C-B1B6-142DBCBEBC42}">
      <dgm:prSet phldrT="[Text]"/>
      <dgm:spPr>
        <a:solidFill>
          <a:schemeClr val="bg2">
            <a:lumMod val="75000"/>
          </a:schemeClr>
        </a:solidFill>
      </dgm:spPr>
      <dgm:t>
        <a:bodyPr/>
        <a:lstStyle/>
        <a:p>
          <a:pPr algn="l"/>
          <a:r>
            <a:rPr lang="en-US" dirty="0" smtClean="0"/>
            <a:t>App</a:t>
          </a:r>
          <a:endParaRPr lang="el-GR" dirty="0"/>
        </a:p>
      </dgm:t>
    </dgm:pt>
    <dgm:pt modelId="{8BF46B56-E889-49BD-8F00-5730DF55DBD7}" type="parTrans" cxnId="{38E39471-B0BE-4B04-B2F8-972C379ADFBE}">
      <dgm:prSet/>
      <dgm:spPr/>
      <dgm:t>
        <a:bodyPr/>
        <a:lstStyle/>
        <a:p>
          <a:endParaRPr lang="el-GR"/>
        </a:p>
      </dgm:t>
    </dgm:pt>
    <dgm:pt modelId="{E89CB068-6C5B-4514-BE21-6385F91C5602}" type="sibTrans" cxnId="{38E39471-B0BE-4B04-B2F8-972C379ADFBE}">
      <dgm:prSet/>
      <dgm:spPr/>
      <dgm:t>
        <a:bodyPr/>
        <a:lstStyle/>
        <a:p>
          <a:endParaRPr lang="el-GR"/>
        </a:p>
      </dgm:t>
    </dgm:pt>
    <dgm:pt modelId="{CB149A1B-DDB3-46A5-99C4-6BE162920DA4}" type="pres">
      <dgm:prSet presAssocID="{9FDF28D8-59B9-4E84-9972-18BCFC3484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19AB418-5200-4BEB-95C8-C2D8C3C0A37A}" type="pres">
      <dgm:prSet presAssocID="{4F01EA40-ADCC-494C-B1B6-142DBCBEBC42}" presName="composite" presStyleCnt="0"/>
      <dgm:spPr/>
    </dgm:pt>
    <dgm:pt modelId="{37E9E030-B0E7-4C9C-B389-21C17899A204}" type="pres">
      <dgm:prSet presAssocID="{4F01EA40-ADCC-494C-B1B6-142DBCBEBC42}" presName="imgShp" presStyleLbl="fgImgPlace1" presStyleIdx="0" presStyleCnt="1" custScaleX="59097" custScaleY="52872" custLinFactNeighborX="1896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8A86B4-55CC-4580-8265-D2B37DC185AC}" type="pres">
      <dgm:prSet presAssocID="{4F01EA40-ADCC-494C-B1B6-142DBCBEBC42}" presName="txShp" presStyleLbl="node1" presStyleIdx="0" presStyleCnt="1" custScaleX="66295" custScaleY="3526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9F1BA70-CAD1-4B8C-BD68-9216037B98A7}" type="presOf" srcId="{9FDF28D8-59B9-4E84-9972-18BCFC348457}" destId="{CB149A1B-DDB3-46A5-99C4-6BE162920DA4}" srcOrd="0" destOrd="0" presId="urn:microsoft.com/office/officeart/2005/8/layout/vList3"/>
    <dgm:cxn modelId="{54C37A1C-EF18-4038-8BDA-A4CDDF2539DA}" type="presOf" srcId="{4F01EA40-ADCC-494C-B1B6-142DBCBEBC42}" destId="{B98A86B4-55CC-4580-8265-D2B37DC185AC}" srcOrd="0" destOrd="0" presId="urn:microsoft.com/office/officeart/2005/8/layout/vList3"/>
    <dgm:cxn modelId="{38E39471-B0BE-4B04-B2F8-972C379ADFBE}" srcId="{9FDF28D8-59B9-4E84-9972-18BCFC348457}" destId="{4F01EA40-ADCC-494C-B1B6-142DBCBEBC42}" srcOrd="0" destOrd="0" parTransId="{8BF46B56-E889-49BD-8F00-5730DF55DBD7}" sibTransId="{E89CB068-6C5B-4514-BE21-6385F91C5602}"/>
    <dgm:cxn modelId="{6586E59D-11F6-49BF-B96B-AD850F5930F5}" type="presParOf" srcId="{CB149A1B-DDB3-46A5-99C4-6BE162920DA4}" destId="{219AB418-5200-4BEB-95C8-C2D8C3C0A37A}" srcOrd="0" destOrd="0" presId="urn:microsoft.com/office/officeart/2005/8/layout/vList3"/>
    <dgm:cxn modelId="{FA24398E-351D-4FF7-8B5F-01869DE000F1}" type="presParOf" srcId="{219AB418-5200-4BEB-95C8-C2D8C3C0A37A}" destId="{37E9E030-B0E7-4C9C-B389-21C17899A204}" srcOrd="0" destOrd="0" presId="urn:microsoft.com/office/officeart/2005/8/layout/vList3"/>
    <dgm:cxn modelId="{52AEB22A-0681-486B-8416-1F6E9DC6394D}" type="presParOf" srcId="{219AB418-5200-4BEB-95C8-C2D8C3C0A37A}" destId="{B98A86B4-55CC-4580-8265-D2B37DC185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DF28D8-59B9-4E84-9972-18BCFC3484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F01EA40-ADCC-494C-B1B6-142DBCBEBC42}">
      <dgm:prSet phldrT="[Text]"/>
      <dgm:spPr/>
      <dgm:t>
        <a:bodyPr/>
        <a:lstStyle/>
        <a:p>
          <a:pPr algn="l"/>
          <a:r>
            <a:rPr lang="en-US" dirty="0" smtClean="0"/>
            <a:t>Joblet</a:t>
          </a:r>
          <a:endParaRPr lang="el-GR" dirty="0"/>
        </a:p>
      </dgm:t>
    </dgm:pt>
    <dgm:pt modelId="{8BF46B56-E889-49BD-8F00-5730DF55DBD7}" type="parTrans" cxnId="{38E39471-B0BE-4B04-B2F8-972C379ADFBE}">
      <dgm:prSet/>
      <dgm:spPr/>
      <dgm:t>
        <a:bodyPr/>
        <a:lstStyle/>
        <a:p>
          <a:endParaRPr lang="el-GR"/>
        </a:p>
      </dgm:t>
    </dgm:pt>
    <dgm:pt modelId="{E89CB068-6C5B-4514-BE21-6385F91C5602}" type="sibTrans" cxnId="{38E39471-B0BE-4B04-B2F8-972C379ADFBE}">
      <dgm:prSet/>
      <dgm:spPr/>
      <dgm:t>
        <a:bodyPr/>
        <a:lstStyle/>
        <a:p>
          <a:endParaRPr lang="el-GR"/>
        </a:p>
      </dgm:t>
    </dgm:pt>
    <dgm:pt modelId="{CB149A1B-DDB3-46A5-99C4-6BE162920DA4}" type="pres">
      <dgm:prSet presAssocID="{9FDF28D8-59B9-4E84-9972-18BCFC348457}" presName="linearFlow" presStyleCnt="0">
        <dgm:presLayoutVars>
          <dgm:dir/>
          <dgm:resizeHandles val="exact"/>
        </dgm:presLayoutVars>
      </dgm:prSet>
      <dgm:spPr/>
    </dgm:pt>
    <dgm:pt modelId="{219AB418-5200-4BEB-95C8-C2D8C3C0A37A}" type="pres">
      <dgm:prSet presAssocID="{4F01EA40-ADCC-494C-B1B6-142DBCBEBC42}" presName="composite" presStyleCnt="0"/>
      <dgm:spPr/>
    </dgm:pt>
    <dgm:pt modelId="{37E9E030-B0E7-4C9C-B389-21C17899A204}" type="pres">
      <dgm:prSet presAssocID="{4F01EA40-ADCC-494C-B1B6-142DBCBEBC42}" presName="imgShp" presStyleLbl="fgImgPlace1" presStyleIdx="0" presStyleCnt="1" custScaleX="60187" custScaleY="528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8A86B4-55CC-4580-8265-D2B37DC185AC}" type="pres">
      <dgm:prSet presAssocID="{4F01EA40-ADCC-494C-B1B6-142DBCBEBC42}" presName="txShp" presStyleLbl="node1" presStyleIdx="0" presStyleCnt="1" custScaleX="65709" custScaleY="33955" custLinFactNeighborX="53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38E39471-B0BE-4B04-B2F8-972C379ADFBE}" srcId="{9FDF28D8-59B9-4E84-9972-18BCFC348457}" destId="{4F01EA40-ADCC-494C-B1B6-142DBCBEBC42}" srcOrd="0" destOrd="0" parTransId="{8BF46B56-E889-49BD-8F00-5730DF55DBD7}" sibTransId="{E89CB068-6C5B-4514-BE21-6385F91C5602}"/>
    <dgm:cxn modelId="{A7C02AB5-4BFE-4D99-8D2A-EBE1203CBCB2}" type="presOf" srcId="{4F01EA40-ADCC-494C-B1B6-142DBCBEBC42}" destId="{B98A86B4-55CC-4580-8265-D2B37DC185AC}" srcOrd="0" destOrd="0" presId="urn:microsoft.com/office/officeart/2005/8/layout/vList3"/>
    <dgm:cxn modelId="{3787BC22-56E6-4282-BCFB-388C8D97CC68}" type="presOf" srcId="{9FDF28D8-59B9-4E84-9972-18BCFC348457}" destId="{CB149A1B-DDB3-46A5-99C4-6BE162920DA4}" srcOrd="0" destOrd="0" presId="urn:microsoft.com/office/officeart/2005/8/layout/vList3"/>
    <dgm:cxn modelId="{905E9FC7-F1A0-4CA0-A14E-62E652A8D38A}" type="presParOf" srcId="{CB149A1B-DDB3-46A5-99C4-6BE162920DA4}" destId="{219AB418-5200-4BEB-95C8-C2D8C3C0A37A}" srcOrd="0" destOrd="0" presId="urn:microsoft.com/office/officeart/2005/8/layout/vList3"/>
    <dgm:cxn modelId="{5FC3C83A-E92D-4404-B652-A421A57A8AD7}" type="presParOf" srcId="{219AB418-5200-4BEB-95C8-C2D8C3C0A37A}" destId="{37E9E030-B0E7-4C9C-B389-21C17899A204}" srcOrd="0" destOrd="0" presId="urn:microsoft.com/office/officeart/2005/8/layout/vList3"/>
    <dgm:cxn modelId="{3DFAD461-4D9D-4302-B14D-93BA0AA3EAEC}" type="presParOf" srcId="{219AB418-5200-4BEB-95C8-C2D8C3C0A37A}" destId="{B98A86B4-55CC-4580-8265-D2B37DC185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bg2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     Deployment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79B2A783-C9FC-421D-8223-7E5570C3B491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E6EC3F66-4E15-44AF-90C0-996C97ABF927}" type="presOf" srcId="{717A9C12-2F8B-4166-8032-759193CA88E3}" destId="{F8F6754F-6890-4619-933A-AE0A81BE5A6A}" srcOrd="0" destOrd="0" presId="urn:microsoft.com/office/officeart/2005/8/layout/hChevron3"/>
    <dgm:cxn modelId="{78CF44F8-8D17-4EC2-B2A1-712C31711967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bg2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>
              <a:latin typeface="+mn-lt"/>
              <a:ea typeface="+mn-ea"/>
              <a:cs typeface="+mn-cs"/>
            </a:rPr>
            <a:t>Support</a:t>
          </a:r>
          <a:r>
            <a:rPr lang="en-US" sz="1400" b="1" baseline="0" dirty="0" smtClean="0">
              <a:latin typeface="+mn-lt"/>
              <a:ea typeface="+mn-ea"/>
              <a:cs typeface="+mn-cs"/>
            </a:rPr>
            <a:t>  /</a:t>
          </a:r>
        </a:p>
        <a:p>
          <a:pPr algn="ctr"/>
          <a:r>
            <a:rPr lang="en-US" sz="1400" b="1" baseline="0" dirty="0" smtClean="0">
              <a:latin typeface="+mn-lt"/>
              <a:ea typeface="+mn-ea"/>
              <a:cs typeface="+mn-cs"/>
            </a:rPr>
            <a:t>End Users</a:t>
          </a:r>
          <a:endParaRPr lang="el-GR" sz="1400" b="1" dirty="0">
            <a:latin typeface="+mn-lt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8266425A-B1FE-4C4E-A144-7084353BE936}" type="presOf" srcId="{F4EA10F8-EDAA-4713-BF8D-4A1F57FA9CC5}" destId="{B705FC91-8315-4999-B025-F12A57D11DDA}" srcOrd="0" destOrd="0" presId="urn:microsoft.com/office/officeart/2005/8/layout/hChevron3"/>
    <dgm:cxn modelId="{36CB4EDB-DFB4-4A67-B7BE-047ACC0B863E}" type="presOf" srcId="{717A9C12-2F8B-4166-8032-759193CA88E3}" destId="{F8F6754F-6890-4619-933A-AE0A81BE5A6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445F12C2-3CD4-4B6E-9534-0B7D10308523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chemeClr val="bg2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Web</a:t>
          </a:r>
        </a:p>
        <a:p>
          <a:pPr algn="ctr"/>
          <a:r>
            <a:rPr lang="en-US" sz="1400" b="1" dirty="0" smtClean="0"/>
            <a:t>   Application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B2B79C3B-42DE-4002-B528-9A56301B7CB5}" type="presOf" srcId="{717A9C12-2F8B-4166-8032-759193CA88E3}" destId="{F8F6754F-6890-4619-933A-AE0A81BE5A6A}" srcOrd="0" destOrd="0" presId="urn:microsoft.com/office/officeart/2005/8/layout/hChevron3"/>
    <dgm:cxn modelId="{AC17458C-9A69-4B61-B010-7E6AB47BD475}" type="presOf" srcId="{F4EA10F8-EDAA-4713-BF8D-4A1F57FA9CC5}" destId="{B705FC91-8315-4999-B025-F12A57D11DD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9A43DD8E-6496-4B46-BAC8-6C638B0C77F3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rgbClr val="74F12F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     Access Control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F99788DE-C5E8-48B8-9E7C-81702AE650EE}" type="presOf" srcId="{717A9C12-2F8B-4166-8032-759193CA88E3}" destId="{F8F6754F-6890-4619-933A-AE0A81BE5A6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ECD62DAA-FC11-464D-94F9-2CF41BA31DF3}" type="presOf" srcId="{F4EA10F8-EDAA-4713-BF8D-4A1F57FA9CC5}" destId="{B705FC91-8315-4999-B025-F12A57D11DDA}" srcOrd="0" destOrd="0" presId="urn:microsoft.com/office/officeart/2005/8/layout/hChevron3"/>
    <dgm:cxn modelId="{7ECD8794-FF2D-40E5-8421-1F8AEDE9A31F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7A9C12-2F8B-4166-8032-759193CA88E3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F4EA10F8-EDAA-4713-BF8D-4A1F57FA9CC5}">
      <dgm:prSet phldrT="[Text]" custT="1"/>
      <dgm:spPr>
        <a:xfrm>
          <a:off x="2484" y="0"/>
          <a:ext cx="5082819" cy="1880558"/>
        </a:xfrm>
        <a:solidFill>
          <a:srgbClr val="74F12F"/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n-US" sz="1400" b="1" dirty="0" smtClean="0"/>
            <a:t>         Administrators</a:t>
          </a:r>
          <a:endParaRPr lang="el-GR" sz="1400" b="1" dirty="0">
            <a:latin typeface="Calibri"/>
            <a:ea typeface="+mn-ea"/>
            <a:cs typeface="+mn-cs"/>
          </a:endParaRPr>
        </a:p>
      </dgm:t>
    </dgm:pt>
    <dgm:pt modelId="{16EDAF10-7516-4715-B415-CF02213FE798}" type="parTrans" cxnId="{5E2E673A-3056-4E99-B764-F8536D546C17}">
      <dgm:prSet/>
      <dgm:spPr/>
      <dgm:t>
        <a:bodyPr/>
        <a:lstStyle/>
        <a:p>
          <a:endParaRPr lang="el-GR"/>
        </a:p>
      </dgm:t>
    </dgm:pt>
    <dgm:pt modelId="{9C4DDEE9-D2F7-4CC0-B634-901F08DD4B9D}" type="sibTrans" cxnId="{5E2E673A-3056-4E99-B764-F8536D546C17}">
      <dgm:prSet/>
      <dgm:spPr/>
      <dgm:t>
        <a:bodyPr/>
        <a:lstStyle/>
        <a:p>
          <a:endParaRPr lang="el-GR"/>
        </a:p>
      </dgm:t>
    </dgm:pt>
    <dgm:pt modelId="{F8F6754F-6890-4619-933A-AE0A81BE5A6A}" type="pres">
      <dgm:prSet presAssocID="{717A9C12-2F8B-4166-8032-759193CA88E3}" presName="Name0" presStyleCnt="0">
        <dgm:presLayoutVars>
          <dgm:dir/>
          <dgm:resizeHandles val="exact"/>
        </dgm:presLayoutVars>
      </dgm:prSet>
      <dgm:spPr/>
    </dgm:pt>
    <dgm:pt modelId="{B705FC91-8315-4999-B025-F12A57D11DDA}" type="pres">
      <dgm:prSet presAssocID="{F4EA10F8-EDAA-4713-BF8D-4A1F57FA9CC5}" presName="parTxOnly" presStyleLbl="node1" presStyleIdx="0" presStyleCnt="1" custLinFactNeighborX="-3333" custLinFactNeighborY="-8575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l-GR"/>
        </a:p>
      </dgm:t>
    </dgm:pt>
  </dgm:ptLst>
  <dgm:cxnLst>
    <dgm:cxn modelId="{1EA4024E-3D90-4D92-88BF-4047EB3A1EE7}" type="presOf" srcId="{717A9C12-2F8B-4166-8032-759193CA88E3}" destId="{F8F6754F-6890-4619-933A-AE0A81BE5A6A}" srcOrd="0" destOrd="0" presId="urn:microsoft.com/office/officeart/2005/8/layout/hChevron3"/>
    <dgm:cxn modelId="{5E2E673A-3056-4E99-B764-F8536D546C17}" srcId="{717A9C12-2F8B-4166-8032-759193CA88E3}" destId="{F4EA10F8-EDAA-4713-BF8D-4A1F57FA9CC5}" srcOrd="0" destOrd="0" parTransId="{16EDAF10-7516-4715-B415-CF02213FE798}" sibTransId="{9C4DDEE9-D2F7-4CC0-B634-901F08DD4B9D}"/>
    <dgm:cxn modelId="{0768E41B-CD80-4FDE-B0F7-F3F05D249AD7}" type="presOf" srcId="{F4EA10F8-EDAA-4713-BF8D-4A1F57FA9CC5}" destId="{B705FC91-8315-4999-B025-F12A57D11DDA}" srcOrd="0" destOrd="0" presId="urn:microsoft.com/office/officeart/2005/8/layout/hChevron3"/>
    <dgm:cxn modelId="{F88BBA35-5446-4AAC-B057-D63021DA558D}" type="presParOf" srcId="{F8F6754F-6890-4619-933A-AE0A81BE5A6A}" destId="{B705FC91-8315-4999-B025-F12A57D11DDA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2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A86B4-55CC-4580-8265-D2B37DC185AC}">
      <dsp:nvSpPr>
        <dsp:cNvPr id="0" name=""/>
        <dsp:cNvSpPr/>
      </dsp:nvSpPr>
      <dsp:spPr>
        <a:xfrm rot="10800000">
          <a:off x="2123966" y="494587"/>
          <a:ext cx="2518332" cy="538768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781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Library</a:t>
          </a:r>
          <a:endParaRPr lang="el-GR" sz="2600" kern="1200" dirty="0"/>
        </a:p>
      </dsp:txBody>
      <dsp:txXfrm rot="10800000">
        <a:off x="2123966" y="494587"/>
        <a:ext cx="2518332" cy="538768"/>
      </dsp:txXfrm>
    </dsp:sp>
    <dsp:sp modelId="{37E9E030-B0E7-4C9C-B389-21C17899A204}">
      <dsp:nvSpPr>
        <dsp:cNvPr id="0" name=""/>
        <dsp:cNvSpPr/>
      </dsp:nvSpPr>
      <dsp:spPr>
        <a:xfrm>
          <a:off x="1069996" y="375820"/>
          <a:ext cx="827595" cy="77630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rgbClr val="74F12F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</a:rPr>
            <a:t>Security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  <a:ea typeface="+mn-ea"/>
              <a:cs typeface="+mn-cs"/>
            </a:rPr>
            <a:t>Policies</a:t>
          </a:r>
          <a:endParaRPr lang="el-GR" sz="1400" b="1" kern="1200" dirty="0">
            <a:latin typeface="+mn-lt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   Panel Design       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   Consultants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Web UI/UX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  <a:ea typeface="+mn-ea"/>
              <a:cs typeface="+mn-cs"/>
            </a:rPr>
            <a:t>Joblet Definition</a:t>
          </a:r>
          <a:endParaRPr lang="el-GR" sz="1400" b="1" kern="1200" dirty="0">
            <a:latin typeface="+mn-lt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  <a:ea typeface="+mn-ea"/>
              <a:cs typeface="+mn-cs"/>
            </a:rPr>
            <a:t>Developers</a:t>
          </a:r>
          <a:endParaRPr lang="el-GR" sz="1400" b="1" kern="1200" dirty="0">
            <a:latin typeface="+mn-lt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  <a:ea typeface="+mn-ea"/>
              <a:cs typeface="+mn-cs"/>
            </a:rPr>
            <a:t>Joblet</a:t>
          </a:r>
          <a:endParaRPr lang="el-GR" sz="1400" b="1" kern="1200" dirty="0">
            <a:latin typeface="+mn-lt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2FF4DF-59C6-45D7-B8F2-BCCD7AC01B9D}">
      <dsp:nvSpPr>
        <dsp:cNvPr id="0" name=""/>
        <dsp:cNvSpPr/>
      </dsp:nvSpPr>
      <dsp:spPr>
        <a:xfrm>
          <a:off x="1852454" y="774"/>
          <a:ext cx="1789408" cy="89470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Role</a:t>
          </a:r>
          <a:endParaRPr lang="el-GR" sz="1700" b="1" kern="1200" dirty="0"/>
        </a:p>
      </dsp:txBody>
      <dsp:txXfrm>
        <a:off x="1852454" y="774"/>
        <a:ext cx="1789408" cy="894704"/>
      </dsp:txXfrm>
    </dsp:sp>
    <dsp:sp modelId="{926DD17D-5B43-4C47-8ED4-580745770766}">
      <dsp:nvSpPr>
        <dsp:cNvPr id="0" name=""/>
        <dsp:cNvSpPr/>
      </dsp:nvSpPr>
      <dsp:spPr>
        <a:xfrm rot="3600000">
          <a:off x="3019895" y="1570461"/>
          <a:ext cx="931283" cy="313146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3600000">
        <a:off x="3019895" y="1570461"/>
        <a:ext cx="931283" cy="313146"/>
      </dsp:txXfrm>
    </dsp:sp>
    <dsp:sp modelId="{01F713AD-7962-47EB-82B0-484C576D3993}">
      <dsp:nvSpPr>
        <dsp:cNvPr id="0" name=""/>
        <dsp:cNvSpPr/>
      </dsp:nvSpPr>
      <dsp:spPr>
        <a:xfrm>
          <a:off x="3329210" y="2558591"/>
          <a:ext cx="1789408" cy="894704"/>
        </a:xfrm>
        <a:prstGeom prst="roundRect">
          <a:avLst>
            <a:gd name="adj" fmla="val 10000"/>
          </a:avLst>
        </a:prstGeom>
        <a:solidFill>
          <a:srgbClr val="90A3D4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Authorization Policy</a:t>
          </a:r>
          <a:endParaRPr lang="el-GR" sz="1700" b="1" kern="1200" dirty="0"/>
        </a:p>
      </dsp:txBody>
      <dsp:txXfrm>
        <a:off x="3329210" y="2558591"/>
        <a:ext cx="1789408" cy="894704"/>
      </dsp:txXfrm>
    </dsp:sp>
    <dsp:sp modelId="{A1940CEE-1FD8-41F9-B559-D2B074BBB43E}">
      <dsp:nvSpPr>
        <dsp:cNvPr id="0" name=""/>
        <dsp:cNvSpPr/>
      </dsp:nvSpPr>
      <dsp:spPr>
        <a:xfrm rot="10800000">
          <a:off x="2351316" y="2838202"/>
          <a:ext cx="791684" cy="335483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10800000">
        <a:off x="2351316" y="2838202"/>
        <a:ext cx="791684" cy="335483"/>
      </dsp:txXfrm>
    </dsp:sp>
    <dsp:sp modelId="{69B88E17-4E0B-46F3-AF2C-81C2B28B74F4}">
      <dsp:nvSpPr>
        <dsp:cNvPr id="0" name=""/>
        <dsp:cNvSpPr/>
      </dsp:nvSpPr>
      <dsp:spPr>
        <a:xfrm>
          <a:off x="375697" y="2558591"/>
          <a:ext cx="1789408" cy="894704"/>
        </a:xfrm>
        <a:prstGeom prst="roundRect">
          <a:avLst>
            <a:gd name="adj" fmla="val 10000"/>
          </a:avLst>
        </a:prstGeom>
        <a:solidFill>
          <a:srgbClr val="00A3D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User</a:t>
          </a:r>
          <a:endParaRPr lang="el-GR" sz="1700" b="1" kern="1200" dirty="0"/>
        </a:p>
      </dsp:txBody>
      <dsp:txXfrm>
        <a:off x="375697" y="2558591"/>
        <a:ext cx="1789408" cy="894704"/>
      </dsp:txXfrm>
    </dsp:sp>
    <dsp:sp modelId="{2DD1D7B6-14DB-4AF8-BC4E-E239FB29207A}">
      <dsp:nvSpPr>
        <dsp:cNvPr id="0" name=""/>
        <dsp:cNvSpPr/>
      </dsp:nvSpPr>
      <dsp:spPr>
        <a:xfrm rot="18000000">
          <a:off x="1543138" y="1570461"/>
          <a:ext cx="931283" cy="313146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18000000">
        <a:off x="1543138" y="1570461"/>
        <a:ext cx="931283" cy="3131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A86B4-55CC-4580-8265-D2B37DC185AC}">
      <dsp:nvSpPr>
        <dsp:cNvPr id="0" name=""/>
        <dsp:cNvSpPr/>
      </dsp:nvSpPr>
      <dsp:spPr>
        <a:xfrm rot="10800000">
          <a:off x="2130093" y="494587"/>
          <a:ext cx="2518332" cy="538768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781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Gem</a:t>
          </a:r>
          <a:endParaRPr lang="el-GR" sz="2600" kern="1200" dirty="0"/>
        </a:p>
      </dsp:txBody>
      <dsp:txXfrm rot="10800000">
        <a:off x="2130093" y="494587"/>
        <a:ext cx="2518332" cy="538768"/>
      </dsp:txXfrm>
    </dsp:sp>
    <dsp:sp modelId="{37E9E030-B0E7-4C9C-B389-21C17899A204}">
      <dsp:nvSpPr>
        <dsp:cNvPr id="0" name=""/>
        <dsp:cNvSpPr/>
      </dsp:nvSpPr>
      <dsp:spPr>
        <a:xfrm>
          <a:off x="1063869" y="360037"/>
          <a:ext cx="852103" cy="80786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A86B4-55CC-4580-8265-D2B37DC185AC}">
      <dsp:nvSpPr>
        <dsp:cNvPr id="0" name=""/>
        <dsp:cNvSpPr/>
      </dsp:nvSpPr>
      <dsp:spPr>
        <a:xfrm rot="10800000">
          <a:off x="2142809" y="494587"/>
          <a:ext cx="2518332" cy="538768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781" tIns="99060" rIns="184912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App</a:t>
          </a:r>
          <a:endParaRPr lang="el-GR" sz="2600" kern="1200" dirty="0"/>
        </a:p>
      </dsp:txBody>
      <dsp:txXfrm rot="10800000">
        <a:off x="2142809" y="494587"/>
        <a:ext cx="2518332" cy="538768"/>
      </dsp:txXfrm>
    </dsp:sp>
    <dsp:sp modelId="{37E9E030-B0E7-4C9C-B389-21C17899A204}">
      <dsp:nvSpPr>
        <dsp:cNvPr id="0" name=""/>
        <dsp:cNvSpPr/>
      </dsp:nvSpPr>
      <dsp:spPr>
        <a:xfrm>
          <a:off x="1080123" y="360044"/>
          <a:ext cx="902969" cy="8078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A86B4-55CC-4580-8265-D2B37DC185AC}">
      <dsp:nvSpPr>
        <dsp:cNvPr id="0" name=""/>
        <dsp:cNvSpPr/>
      </dsp:nvSpPr>
      <dsp:spPr>
        <a:xfrm rot="10800000">
          <a:off x="2184068" y="504055"/>
          <a:ext cx="2496467" cy="5182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0" tIns="95250" rIns="17780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Joblet</a:t>
          </a:r>
          <a:endParaRPr lang="el-GR" sz="2500" kern="1200" dirty="0"/>
        </a:p>
      </dsp:txBody>
      <dsp:txXfrm rot="10800000">
        <a:off x="2184068" y="504055"/>
        <a:ext cx="2496467" cy="518289"/>
      </dsp:txXfrm>
    </dsp:sp>
    <dsp:sp modelId="{37E9E030-B0E7-4C9C-B389-21C17899A204}">
      <dsp:nvSpPr>
        <dsp:cNvPr id="0" name=""/>
        <dsp:cNvSpPr/>
      </dsp:nvSpPr>
      <dsp:spPr>
        <a:xfrm>
          <a:off x="1052990" y="360039"/>
          <a:ext cx="918694" cy="8063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     Deployment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+mn-lt"/>
              <a:ea typeface="+mn-ea"/>
              <a:cs typeface="+mn-cs"/>
            </a:rPr>
            <a:t>Support</a:t>
          </a:r>
          <a:r>
            <a:rPr lang="en-US" sz="1400" b="1" kern="1200" baseline="0" dirty="0" smtClean="0">
              <a:latin typeface="+mn-lt"/>
              <a:ea typeface="+mn-ea"/>
              <a:cs typeface="+mn-cs"/>
            </a:rPr>
            <a:t>  /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baseline="0" dirty="0" smtClean="0">
              <a:latin typeface="+mn-lt"/>
              <a:ea typeface="+mn-ea"/>
              <a:cs typeface="+mn-cs"/>
            </a:rPr>
            <a:t>End Users</a:t>
          </a:r>
          <a:endParaRPr lang="el-GR" sz="1400" b="1" kern="1200" dirty="0">
            <a:latin typeface="+mn-lt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Web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Application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rgbClr val="74F12F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     Access Control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5FC91-8315-4999-B025-F12A57D11DDA}">
      <dsp:nvSpPr>
        <dsp:cNvPr id="0" name=""/>
        <dsp:cNvSpPr/>
      </dsp:nvSpPr>
      <dsp:spPr>
        <a:xfrm>
          <a:off x="0" y="0"/>
          <a:ext cx="2160240" cy="864096"/>
        </a:xfrm>
        <a:prstGeom prst="homePlate">
          <a:avLst/>
        </a:prstGeom>
        <a:solidFill>
          <a:srgbClr val="74F12F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    Administrators</a:t>
          </a:r>
          <a:endParaRPr lang="el-GR" sz="1400" b="1" kern="1200" dirty="0">
            <a:latin typeface="Calibri"/>
            <a:ea typeface="+mn-ea"/>
            <a:cs typeface="+mn-cs"/>
          </a:endParaRPr>
        </a:p>
      </dsp:txBody>
      <dsp:txXfrm>
        <a:off x="0" y="0"/>
        <a:ext cx="2160240" cy="864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B06D-FF80-4A12-BE4F-4E82135D7858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6D6D4-9B4E-4F1C-A6DC-FC09CEB32C6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Linux was released in 1991</a:t>
            </a:r>
          </a:p>
          <a:p>
            <a:pPr>
              <a:buFontTx/>
              <a:buChar char="-"/>
            </a:pPr>
            <a:r>
              <a:rPr lang="en-US" dirty="0" smtClean="0"/>
              <a:t> Linux has 95% share of all systems on the TOP500 supercomputers list</a:t>
            </a:r>
          </a:p>
          <a:p>
            <a:pPr>
              <a:buFontTx/>
              <a:buChar char="-"/>
            </a:pPr>
            <a:r>
              <a:rPr lang="en-US" dirty="0" smtClean="0"/>
              <a:t> Ruby was released in mid 1990s</a:t>
            </a:r>
          </a:p>
          <a:p>
            <a:pPr>
              <a:buFontTx/>
              <a:buChar char="-"/>
            </a:pPr>
            <a:r>
              <a:rPr lang="en-US" dirty="0" smtClean="0"/>
              <a:t> RubyGems.org counts for more</a:t>
            </a:r>
            <a:r>
              <a:rPr lang="en-US" baseline="0" dirty="0" smtClean="0"/>
              <a:t> than 2bio downloads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6D6D4-9B4E-4F1C-A6DC-FC09CEB32C63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1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3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4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4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4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35F1D7B-67A9-44C3-A02A-E62D59C6818F}" type="datetimeFigureOut">
              <a:rPr lang="el-GR" smtClean="0"/>
              <a:pPr/>
              <a:t>20/09/2013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4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F2267D-8717-4DAA-A427-7684B34182E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26" Type="http://schemas.openxmlformats.org/officeDocument/2006/relationships/diagramQuickStyle" Target="../diagrams/quickStyle9.xml"/><Relationship Id="rId39" Type="http://schemas.microsoft.com/office/2007/relationships/diagramDrawing" Target="../diagrams/drawing11.xml"/><Relationship Id="rId21" Type="http://schemas.openxmlformats.org/officeDocument/2006/relationships/diagramColors" Target="../diagrams/colors8.xml"/><Relationship Id="rId34" Type="http://schemas.openxmlformats.org/officeDocument/2006/relationships/image" Target="../media/image22.gif"/><Relationship Id="rId42" Type="http://schemas.openxmlformats.org/officeDocument/2006/relationships/diagramQuickStyle" Target="../diagrams/quickStyle12.xml"/><Relationship Id="rId47" Type="http://schemas.openxmlformats.org/officeDocument/2006/relationships/diagramQuickStyle" Target="../diagrams/quickStyle13.xml"/><Relationship Id="rId50" Type="http://schemas.openxmlformats.org/officeDocument/2006/relationships/image" Target="../media/image21.png"/><Relationship Id="rId55" Type="http://schemas.microsoft.com/office/2007/relationships/diagramDrawing" Target="../diagrams/drawing14.xml"/><Relationship Id="rId63" Type="http://schemas.openxmlformats.org/officeDocument/2006/relationships/diagramQuickStyle" Target="../diagrams/quickStyle16.xml"/><Relationship Id="rId7" Type="http://schemas.openxmlformats.org/officeDocument/2006/relationships/image" Target="../media/image24.png"/><Relationship Id="rId2" Type="http://schemas.openxmlformats.org/officeDocument/2006/relationships/diagramData" Target="../diagrams/data5.xml"/><Relationship Id="rId16" Type="http://schemas.openxmlformats.org/officeDocument/2006/relationships/diagramColors" Target="../diagrams/colors7.xml"/><Relationship Id="rId20" Type="http://schemas.openxmlformats.org/officeDocument/2006/relationships/diagramQuickStyle" Target="../diagrams/quickStyle8.xml"/><Relationship Id="rId29" Type="http://schemas.openxmlformats.org/officeDocument/2006/relationships/diagramData" Target="../diagrams/data10.xml"/><Relationship Id="rId41" Type="http://schemas.openxmlformats.org/officeDocument/2006/relationships/diagramLayout" Target="../diagrams/layout12.xml"/><Relationship Id="rId54" Type="http://schemas.openxmlformats.org/officeDocument/2006/relationships/diagramColors" Target="../diagrams/colors14.xml"/><Relationship Id="rId62" Type="http://schemas.openxmlformats.org/officeDocument/2006/relationships/diagramLayout" Target="../diagrams/layout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11" Type="http://schemas.openxmlformats.org/officeDocument/2006/relationships/diagramColors" Target="../diagrams/colors6.xml"/><Relationship Id="rId24" Type="http://schemas.openxmlformats.org/officeDocument/2006/relationships/diagramData" Target="../diagrams/data9.xml"/><Relationship Id="rId32" Type="http://schemas.openxmlformats.org/officeDocument/2006/relationships/diagramColors" Target="../diagrams/colors10.xml"/><Relationship Id="rId37" Type="http://schemas.openxmlformats.org/officeDocument/2006/relationships/diagramQuickStyle" Target="../diagrams/quickStyle11.xml"/><Relationship Id="rId40" Type="http://schemas.openxmlformats.org/officeDocument/2006/relationships/diagramData" Target="../diagrams/data12.xml"/><Relationship Id="rId45" Type="http://schemas.openxmlformats.org/officeDocument/2006/relationships/diagramData" Target="../diagrams/data13.xml"/><Relationship Id="rId53" Type="http://schemas.openxmlformats.org/officeDocument/2006/relationships/diagramQuickStyle" Target="../diagrams/quickStyle14.xml"/><Relationship Id="rId58" Type="http://schemas.openxmlformats.org/officeDocument/2006/relationships/diagramQuickStyle" Target="../diagrams/quickStyle15.xml"/><Relationship Id="rId5" Type="http://schemas.openxmlformats.org/officeDocument/2006/relationships/diagramColors" Target="../diagrams/colors5.xml"/><Relationship Id="rId15" Type="http://schemas.openxmlformats.org/officeDocument/2006/relationships/diagramQuickStyle" Target="../diagrams/quickStyle7.xml"/><Relationship Id="rId23" Type="http://schemas.openxmlformats.org/officeDocument/2006/relationships/image" Target="../media/image23.png"/><Relationship Id="rId28" Type="http://schemas.microsoft.com/office/2007/relationships/diagramDrawing" Target="../diagrams/drawing9.xml"/><Relationship Id="rId36" Type="http://schemas.openxmlformats.org/officeDocument/2006/relationships/diagramLayout" Target="../diagrams/layout11.xml"/><Relationship Id="rId49" Type="http://schemas.microsoft.com/office/2007/relationships/diagramDrawing" Target="../diagrams/drawing13.xml"/><Relationship Id="rId57" Type="http://schemas.openxmlformats.org/officeDocument/2006/relationships/diagramLayout" Target="../diagrams/layout15.xml"/><Relationship Id="rId61" Type="http://schemas.openxmlformats.org/officeDocument/2006/relationships/diagramData" Target="../diagrams/data16.xml"/><Relationship Id="rId10" Type="http://schemas.openxmlformats.org/officeDocument/2006/relationships/diagramQuickStyle" Target="../diagrams/quickStyle6.xml"/><Relationship Id="rId19" Type="http://schemas.openxmlformats.org/officeDocument/2006/relationships/diagramLayout" Target="../diagrams/layout8.xml"/><Relationship Id="rId31" Type="http://schemas.openxmlformats.org/officeDocument/2006/relationships/diagramQuickStyle" Target="../diagrams/quickStyle10.xml"/><Relationship Id="rId44" Type="http://schemas.microsoft.com/office/2007/relationships/diagramDrawing" Target="../diagrams/drawing12.xml"/><Relationship Id="rId52" Type="http://schemas.openxmlformats.org/officeDocument/2006/relationships/diagramLayout" Target="../diagrams/layout14.xml"/><Relationship Id="rId60" Type="http://schemas.microsoft.com/office/2007/relationships/diagramDrawing" Target="../diagrams/drawing15.xml"/><Relationship Id="rId65" Type="http://schemas.microsoft.com/office/2007/relationships/diagramDrawing" Target="../diagrams/drawing16.xml"/><Relationship Id="rId4" Type="http://schemas.openxmlformats.org/officeDocument/2006/relationships/diagramQuickStyle" Target="../diagrams/quickStyle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Relationship Id="rId27" Type="http://schemas.openxmlformats.org/officeDocument/2006/relationships/diagramColors" Target="../diagrams/colors9.xml"/><Relationship Id="rId30" Type="http://schemas.openxmlformats.org/officeDocument/2006/relationships/diagramLayout" Target="../diagrams/layout10.xml"/><Relationship Id="rId35" Type="http://schemas.openxmlformats.org/officeDocument/2006/relationships/diagramData" Target="../diagrams/data11.xml"/><Relationship Id="rId43" Type="http://schemas.openxmlformats.org/officeDocument/2006/relationships/diagramColors" Target="../diagrams/colors12.xml"/><Relationship Id="rId48" Type="http://schemas.openxmlformats.org/officeDocument/2006/relationships/diagramColors" Target="../diagrams/colors13.xml"/><Relationship Id="rId56" Type="http://schemas.openxmlformats.org/officeDocument/2006/relationships/diagramData" Target="../diagrams/data15.xml"/><Relationship Id="rId64" Type="http://schemas.openxmlformats.org/officeDocument/2006/relationships/diagramColors" Target="../diagrams/colors16.xml"/><Relationship Id="rId8" Type="http://schemas.openxmlformats.org/officeDocument/2006/relationships/diagramData" Target="../diagrams/data6.xml"/><Relationship Id="rId51" Type="http://schemas.openxmlformats.org/officeDocument/2006/relationships/diagramData" Target="../diagrams/data14.xml"/><Relationship Id="rId3" Type="http://schemas.openxmlformats.org/officeDocument/2006/relationships/diagramLayout" Target="../diagrams/layout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5" Type="http://schemas.openxmlformats.org/officeDocument/2006/relationships/diagramLayout" Target="../diagrams/layout9.xml"/><Relationship Id="rId33" Type="http://schemas.microsoft.com/office/2007/relationships/diagramDrawing" Target="../diagrams/drawing10.xml"/><Relationship Id="rId38" Type="http://schemas.openxmlformats.org/officeDocument/2006/relationships/diagramColors" Target="../diagrams/colors11.xml"/><Relationship Id="rId46" Type="http://schemas.openxmlformats.org/officeDocument/2006/relationships/diagramLayout" Target="../diagrams/layout13.xml"/><Relationship Id="rId59" Type="http://schemas.openxmlformats.org/officeDocument/2006/relationships/diagramColors" Target="../diagrams/colors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e36132\My%20Documents\transit\panels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e36132\My%20Documents\transit\sec.wmv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1880" y="2852936"/>
            <a:ext cx="4608512" cy="360040"/>
          </a:xfrm>
        </p:spPr>
        <p:txBody>
          <a:bodyPr>
            <a:noAutofit/>
          </a:bodyPr>
          <a:lstStyle/>
          <a:p>
            <a:pPr algn="r"/>
            <a:r>
              <a:rPr lang="en-US" sz="2000" i="1" dirty="0" smtClean="0">
                <a:solidFill>
                  <a:schemeClr val="tx1">
                    <a:lumMod val="65000"/>
                  </a:schemeClr>
                </a:solidFill>
              </a:rPr>
              <a:t>where openness and automation meet</a:t>
            </a:r>
            <a:endParaRPr lang="el-GR" sz="2000" i="1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5" name="Picture 4" descr="g32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53" y="1916832"/>
            <a:ext cx="6857897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6381329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September 2013</a:t>
            </a:r>
            <a:endParaRPr lang="el-GR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6381329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Veniamin</a:t>
            </a:r>
            <a:r>
              <a:rPr lang="en-US" sz="1400" dirty="0" smtClean="0"/>
              <a:t> </a:t>
            </a:r>
            <a:r>
              <a:rPr lang="en-US" sz="1400" dirty="0" err="1" smtClean="0"/>
              <a:t>Isaias</a:t>
            </a:r>
            <a:endParaRPr lang="el-G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invented this concept?</a:t>
            </a:r>
            <a:endParaRPr lang="el-GR" dirty="0"/>
          </a:p>
        </p:txBody>
      </p:sp>
      <p:grpSp>
        <p:nvGrpSpPr>
          <p:cNvPr id="7" name="Group 6"/>
          <p:cNvGrpSpPr/>
          <p:nvPr/>
        </p:nvGrpSpPr>
        <p:grpSpPr>
          <a:xfrm>
            <a:off x="1691681" y="1916834"/>
            <a:ext cx="4885002" cy="800219"/>
            <a:chOff x="1691681" y="1916832"/>
            <a:chExt cx="4885002" cy="800219"/>
          </a:xfrm>
        </p:grpSpPr>
        <p:pic>
          <p:nvPicPr>
            <p:cNvPr id="1026" name="Picture 2" descr="Tux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1" y="2041646"/>
              <a:ext cx="576064" cy="667274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2411760" y="1916832"/>
              <a:ext cx="4164923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Linus Torvalds</a:t>
              </a:r>
            </a:p>
            <a:p>
              <a:r>
                <a:rPr lang="en-US" dirty="0" smtClean="0"/>
                <a:t>(Linux Kernel, </a:t>
              </a:r>
              <a:r>
                <a:rPr lang="en-US" dirty="0" err="1" smtClean="0"/>
                <a:t>Git</a:t>
              </a:r>
              <a:r>
                <a:rPr lang="en-US" dirty="0" smtClean="0"/>
                <a:t>, Linux Repositories)</a:t>
              </a:r>
              <a:endParaRPr lang="el-GR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547666" y="3343162"/>
            <a:ext cx="4344535" cy="800219"/>
            <a:chOff x="1547665" y="3204845"/>
            <a:chExt cx="4344535" cy="800219"/>
          </a:xfrm>
        </p:grpSpPr>
        <p:pic>
          <p:nvPicPr>
            <p:cNvPr id="1028" name="Picture 4" descr="Ruby - A Programmer's Best Friend"/>
            <p:cNvPicPr>
              <a:picLocks noChangeAspect="1" noChangeArrowheads="1"/>
            </p:cNvPicPr>
            <p:nvPr/>
          </p:nvPicPr>
          <p:blipFill>
            <a:blip r:embed="rId4" cstate="print"/>
            <a:srcRect r="68571" b="15219"/>
            <a:stretch>
              <a:fillRect/>
            </a:stretch>
          </p:blipFill>
          <p:spPr bwMode="auto">
            <a:xfrm>
              <a:off x="1547665" y="3234707"/>
              <a:ext cx="720079" cy="698349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411760" y="3204845"/>
              <a:ext cx="3480440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Yukihiro Matsumoto</a:t>
              </a:r>
            </a:p>
            <a:p>
              <a:r>
                <a:rPr lang="en-US" dirty="0" smtClean="0"/>
                <a:t>(Ruby, Ruby Gems)</a:t>
              </a:r>
              <a:endParaRPr lang="el-GR" dirty="0"/>
            </a:p>
          </p:txBody>
        </p:sp>
      </p:grp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47664" y="1324992"/>
          <a:ext cx="5712296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547664" y="2333104"/>
          <a:ext cx="5712296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547664" y="3413224"/>
          <a:ext cx="5712296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547664" y="4509120"/>
          <a:ext cx="5713200" cy="152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web4thejob?</a:t>
            </a:r>
            <a:endParaRPr lang="el-G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37E9E030-B0E7-4C9C-B389-21C17899A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graphicEl>
                                              <a:dgm id="{B98A86B4-55CC-4580-8265-D2B37DC185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Graphic spid="6" grpId="0">
        <p:bldSub>
          <a:bldDgm bld="one"/>
        </p:bldSub>
      </p:bldGraphic>
      <p:bldGraphic spid="7" grpId="0" uiExpand="1">
        <p:bldSub>
          <a:bldDgm bld="one"/>
        </p:bldSub>
      </p:bldGraphic>
      <p:bldGraphic spid="8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/>
          <a:lstStyle/>
          <a:p>
            <a:pPr algn="ctr"/>
            <a:r>
              <a:rPr lang="en-US" dirty="0" err="1" smtClean="0"/>
              <a:t>Jobletize</a:t>
            </a:r>
            <a:r>
              <a:rPr lang="en-US" dirty="0" smtClean="0"/>
              <a:t> your business</a:t>
            </a:r>
            <a:endParaRPr lang="el-GR" dirty="0"/>
          </a:p>
        </p:txBody>
      </p:sp>
      <p:sp>
        <p:nvSpPr>
          <p:cNvPr id="24578" name="AutoShape 2" descr="https://www.lucidchart.com/publicSegments/view/51d31052-8c70-4131-9838-0fd10a0092a0/image.pn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4580" name="AutoShape 4" descr="https://www.lucidchart.com/publicSegments/view/51d31052-8c70-4131-9838-0fd10a0092a0/image.pn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5" name="Picture 4" descr="image.png"/>
          <p:cNvPicPr>
            <a:picLocks noChangeAspect="1"/>
          </p:cNvPicPr>
          <p:nvPr/>
        </p:nvPicPr>
        <p:blipFill>
          <a:blip r:embed="rId2" cstate="print"/>
          <a:srcRect l="9051" t="6536" r="15350" b="31054"/>
          <a:stretch>
            <a:fillRect/>
          </a:stretch>
        </p:blipFill>
        <p:spPr>
          <a:xfrm>
            <a:off x="684000" y="1268760"/>
            <a:ext cx="7776000" cy="4536000"/>
          </a:xfrm>
          <a:prstGeom prst="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524" y="332657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“Using 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joblets</a:t>
            </a:r>
            <a:r>
              <a:rPr lang="en-US" sz="2400" dirty="0" smtClean="0"/>
              <a:t>,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web4thejob </a:t>
            </a:r>
            <a:r>
              <a:rPr lang="en-US" sz="2400" dirty="0" smtClean="0"/>
              <a:t>aspires to bring the collective programming model of Linux, Ruby and the Smartphone's into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Java</a:t>
            </a:r>
            <a:r>
              <a:rPr lang="en-US" sz="24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400" dirty="0" smtClean="0"/>
              <a:t>based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Business Software </a:t>
            </a:r>
            <a:r>
              <a:rPr lang="en-US" sz="2400" dirty="0" smtClean="0"/>
              <a:t>for any business domain”</a:t>
            </a:r>
            <a:endParaRPr lang="el-GR" sz="2400" dirty="0"/>
          </a:p>
        </p:txBody>
      </p:sp>
      <p:pic>
        <p:nvPicPr>
          <p:cNvPr id="6" name="Picture 4" descr="https://www.lucidchart.com/publicSegments/view/51d32f87-21fc-440f-bacf-13d90a008c55/image.png"/>
          <p:cNvPicPr>
            <a:picLocks noChangeAspect="1" noChangeArrowheads="1"/>
          </p:cNvPicPr>
          <p:nvPr/>
        </p:nvPicPr>
        <p:blipFill>
          <a:blip r:embed="rId2" cstate="print"/>
          <a:srcRect t="25003" b="30992"/>
          <a:stretch>
            <a:fillRect/>
          </a:stretch>
        </p:blipFill>
        <p:spPr bwMode="auto">
          <a:xfrm>
            <a:off x="519396" y="2420888"/>
            <a:ext cx="8105211" cy="252028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Why is that good for S/W Vendors?</a:t>
            </a:r>
            <a:endParaRPr lang="el-GR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71472" y="1857363"/>
            <a:ext cx="6830228" cy="523220"/>
            <a:chOff x="571472" y="1857364"/>
            <a:chExt cx="6830228" cy="523220"/>
          </a:xfrm>
        </p:grpSpPr>
        <p:sp>
          <p:nvSpPr>
            <p:cNvPr id="3" name="TextBox 2"/>
            <p:cNvSpPr txBox="1"/>
            <p:nvPr/>
          </p:nvSpPr>
          <p:spPr>
            <a:xfrm>
              <a:off x="785786" y="1857364"/>
              <a:ext cx="66159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They can </a:t>
              </a:r>
              <a:r>
                <a:rPr lang="en-US" sz="2800" b="1" dirty="0" smtClean="0"/>
                <a:t>focus</a:t>
              </a:r>
              <a:r>
                <a:rPr lang="en-US" sz="2800" dirty="0" smtClean="0"/>
                <a:t> on their </a:t>
              </a:r>
              <a:r>
                <a:rPr lang="en-US" sz="2800" b="1" dirty="0" smtClean="0"/>
                <a:t>core business</a:t>
              </a:r>
              <a:endParaRPr lang="el-GR" sz="2800" b="1" dirty="0"/>
            </a:p>
          </p:txBody>
        </p:sp>
        <p:pic>
          <p:nvPicPr>
            <p:cNvPr id="9" name="Picture 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1472" y="200024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571474" y="2786061"/>
            <a:ext cx="7934383" cy="1384995"/>
            <a:chOff x="571472" y="2786058"/>
            <a:chExt cx="7934383" cy="1384995"/>
          </a:xfrm>
        </p:grpSpPr>
        <p:sp>
          <p:nvSpPr>
            <p:cNvPr id="4" name="TextBox 3"/>
            <p:cNvSpPr txBox="1"/>
            <p:nvPr/>
          </p:nvSpPr>
          <p:spPr>
            <a:xfrm>
              <a:off x="857224" y="2786058"/>
              <a:ext cx="76486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They can gain the </a:t>
              </a:r>
              <a:r>
                <a:rPr lang="en-US" sz="2800" b="1" dirty="0" smtClean="0"/>
                <a:t>trust </a:t>
              </a:r>
              <a:r>
                <a:rPr lang="en-US" sz="2800" dirty="0" smtClean="0"/>
                <a:t>of End-Users easier by basing </a:t>
              </a:r>
              <a:r>
                <a:rPr lang="en-US" sz="2800" dirty="0" smtClean="0"/>
                <a:t>their </a:t>
              </a:r>
              <a:r>
                <a:rPr lang="en-US" sz="2800" dirty="0" smtClean="0"/>
                <a:t>solutions on a </a:t>
              </a:r>
              <a:r>
                <a:rPr lang="en-US" sz="2800" b="1" dirty="0" smtClean="0"/>
                <a:t>peer reviewed platform</a:t>
              </a:r>
              <a:endParaRPr lang="el-GR" b="1" dirty="0"/>
            </a:p>
          </p:txBody>
        </p:sp>
        <p:pic>
          <p:nvPicPr>
            <p:cNvPr id="10" name="Picture 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1472" y="292893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Group 13"/>
          <p:cNvGrpSpPr/>
          <p:nvPr/>
        </p:nvGrpSpPr>
        <p:grpSpPr>
          <a:xfrm>
            <a:off x="642910" y="4500568"/>
            <a:ext cx="3637952" cy="523220"/>
            <a:chOff x="642910" y="4500570"/>
            <a:chExt cx="3637952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928662" y="4500570"/>
              <a:ext cx="33522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User-led innovation</a:t>
              </a:r>
              <a:endParaRPr lang="el-GR" sz="2800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11" name="Picture 1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4643446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012811"/>
          </a:xfrm>
        </p:spPr>
        <p:txBody>
          <a:bodyPr/>
          <a:lstStyle/>
          <a:p>
            <a:pPr algn="ctr"/>
            <a:r>
              <a:rPr lang="en-US" dirty="0" smtClean="0"/>
              <a:t>The web4thejob way</a:t>
            </a:r>
            <a:endParaRPr lang="el-GR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71538" y="2509411"/>
            <a:ext cx="8001056" cy="738664"/>
            <a:chOff x="1071538" y="2509409"/>
            <a:chExt cx="8001056" cy="738664"/>
          </a:xfrm>
        </p:grpSpPr>
        <p:sp>
          <p:nvSpPr>
            <p:cNvPr id="11" name="TextBox 10"/>
            <p:cNvSpPr txBox="1"/>
            <p:nvPr/>
          </p:nvSpPr>
          <p:spPr>
            <a:xfrm>
              <a:off x="1320955" y="2509409"/>
              <a:ext cx="168988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Mobile OS </a:t>
              </a:r>
            </a:p>
            <a:p>
              <a:r>
                <a:rPr lang="en-US" dirty="0" smtClean="0"/>
                <a:t>(</a:t>
              </a:r>
              <a:r>
                <a:rPr lang="en-US" dirty="0" err="1" smtClean="0"/>
                <a:t>iOS</a:t>
              </a:r>
              <a:r>
                <a:rPr lang="en-US" dirty="0" smtClean="0"/>
                <a:t>, Android)</a:t>
              </a:r>
              <a:endParaRPr lang="el-GR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11253" y="2665910"/>
              <a:ext cx="39613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Web4thejob Framework CE</a:t>
              </a:r>
              <a:endParaRPr lang="el-GR" sz="2400" dirty="0"/>
            </a:p>
          </p:txBody>
        </p:sp>
        <p:pic>
          <p:nvPicPr>
            <p:cNvPr id="17" name="Picture 16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538" y="278605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2" y="278605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4" name="Group 23"/>
          <p:cNvGrpSpPr/>
          <p:nvPr/>
        </p:nvGrpSpPr>
        <p:grpSpPr>
          <a:xfrm>
            <a:off x="1071540" y="3676356"/>
            <a:ext cx="5199007" cy="497673"/>
            <a:chOff x="1071538" y="3676357"/>
            <a:chExt cx="5199007" cy="497673"/>
          </a:xfrm>
        </p:grpSpPr>
        <p:sp>
          <p:nvSpPr>
            <p:cNvPr id="13" name="TextBox 12"/>
            <p:cNvSpPr txBox="1"/>
            <p:nvPr/>
          </p:nvSpPr>
          <p:spPr>
            <a:xfrm>
              <a:off x="1320955" y="3676357"/>
              <a:ext cx="877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Apps</a:t>
              </a:r>
              <a:endParaRPr lang="el-GR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11253" y="3712365"/>
              <a:ext cx="1159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Joblets</a:t>
              </a:r>
              <a:endParaRPr lang="el-GR" sz="2400" dirty="0"/>
            </a:p>
          </p:txBody>
        </p:sp>
        <p:pic>
          <p:nvPicPr>
            <p:cNvPr id="18" name="Picture 1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538" y="3821909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1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2" y="3821909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5" name="Group 24"/>
          <p:cNvGrpSpPr/>
          <p:nvPr/>
        </p:nvGrpSpPr>
        <p:grpSpPr>
          <a:xfrm>
            <a:off x="1071540" y="4566308"/>
            <a:ext cx="5787309" cy="738664"/>
            <a:chOff x="1071538" y="4566307"/>
            <a:chExt cx="5787309" cy="738664"/>
          </a:xfrm>
        </p:grpSpPr>
        <p:sp>
          <p:nvSpPr>
            <p:cNvPr id="12" name="TextBox 11"/>
            <p:cNvSpPr txBox="1"/>
            <p:nvPr/>
          </p:nvSpPr>
          <p:spPr>
            <a:xfrm>
              <a:off x="1320955" y="4566307"/>
              <a:ext cx="264207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App Marketplace </a:t>
              </a:r>
            </a:p>
            <a:p>
              <a:r>
                <a:rPr lang="en-US" dirty="0" smtClean="0"/>
                <a:t>(</a:t>
              </a:r>
              <a:r>
                <a:rPr lang="en-US" dirty="0" err="1" smtClean="0"/>
                <a:t>AppStore</a:t>
              </a:r>
              <a:r>
                <a:rPr lang="en-US" dirty="0" smtClean="0"/>
                <a:t>, Google Play)</a:t>
              </a:r>
              <a:endParaRPr lang="el-GR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11253" y="4758812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JobletStore</a:t>
              </a:r>
              <a:endParaRPr lang="el-GR" sz="2400" dirty="0"/>
            </a:p>
          </p:txBody>
        </p:sp>
        <p:pic>
          <p:nvPicPr>
            <p:cNvPr id="21" name="Picture 2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1538" y="485776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Picture 21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2" y="485776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0" name="Group 29"/>
          <p:cNvGrpSpPr/>
          <p:nvPr/>
        </p:nvGrpSpPr>
        <p:grpSpPr>
          <a:xfrm>
            <a:off x="971616" y="1428737"/>
            <a:ext cx="7027439" cy="523221"/>
            <a:chOff x="971614" y="1428736"/>
            <a:chExt cx="7027439" cy="523221"/>
          </a:xfrm>
        </p:grpSpPr>
        <p:sp>
          <p:nvSpPr>
            <p:cNvPr id="28" name="TextBox 27"/>
            <p:cNvSpPr txBox="1"/>
            <p:nvPr/>
          </p:nvSpPr>
          <p:spPr>
            <a:xfrm>
              <a:off x="971614" y="1428736"/>
              <a:ext cx="3243196" cy="5232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>
                      <a:lumMod val="75000"/>
                    </a:schemeClr>
                  </a:solidFill>
                </a:rPr>
                <a:t>Smartphone Model</a:t>
              </a:r>
              <a:endParaRPr lang="el-GR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86314" y="1428737"/>
              <a:ext cx="3212739" cy="5232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>
                      <a:lumMod val="75000"/>
                    </a:schemeClr>
                  </a:solidFill>
                </a:rPr>
                <a:t>Web4thejob Model</a:t>
              </a:r>
              <a:endParaRPr lang="el-GR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32856"/>
            <a:ext cx="8643998" cy="1143000"/>
          </a:xfrm>
        </p:spPr>
        <p:txBody>
          <a:bodyPr>
            <a:normAutofit fontScale="90000"/>
          </a:bodyPr>
          <a:lstStyle/>
          <a:p>
            <a:r>
              <a:rPr lang="en-US" b="0" dirty="0" smtClean="0"/>
              <a:t>Part II: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web4thejob framework CE</a:t>
            </a:r>
            <a:endParaRPr lang="el-GR" sz="53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web4thejob</a:t>
            </a:r>
            <a:endParaRPr lang="el-GR" dirty="0"/>
          </a:p>
        </p:txBody>
      </p:sp>
      <p:sp>
        <p:nvSpPr>
          <p:cNvPr id="4" name="TextBox 3"/>
          <p:cNvSpPr txBox="1"/>
          <p:nvPr/>
        </p:nvSpPr>
        <p:spPr>
          <a:xfrm>
            <a:off x="500035" y="1500175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“Open source java development framework for the rapid development of data centric web applications”</a:t>
            </a:r>
            <a:endParaRPr lang="el-GR" sz="2400" i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428728" y="2571746"/>
            <a:ext cx="4807238" cy="400110"/>
            <a:chOff x="1428728" y="2571744"/>
            <a:chExt cx="4807238" cy="400109"/>
          </a:xfrm>
        </p:grpSpPr>
        <p:sp>
          <p:nvSpPr>
            <p:cNvPr id="5" name="TextBox 4"/>
            <p:cNvSpPr txBox="1"/>
            <p:nvPr/>
          </p:nvSpPr>
          <p:spPr>
            <a:xfrm>
              <a:off x="1643042" y="2571744"/>
              <a:ext cx="459292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Commercial friendly license (LGPL v3)</a:t>
              </a:r>
            </a:p>
          </p:txBody>
        </p:sp>
        <p:pic>
          <p:nvPicPr>
            <p:cNvPr id="11" name="Picture 1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264318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8" name="Group 17"/>
          <p:cNvGrpSpPr/>
          <p:nvPr/>
        </p:nvGrpSpPr>
        <p:grpSpPr>
          <a:xfrm>
            <a:off x="1428728" y="3128962"/>
            <a:ext cx="6715172" cy="400110"/>
            <a:chOff x="1428728" y="3128960"/>
            <a:chExt cx="6715172" cy="400109"/>
          </a:xfrm>
        </p:grpSpPr>
        <p:sp>
          <p:nvSpPr>
            <p:cNvPr id="6" name="Rectangle 5"/>
            <p:cNvSpPr/>
            <p:nvPr/>
          </p:nvSpPr>
          <p:spPr>
            <a:xfrm>
              <a:off x="1643042" y="3128960"/>
              <a:ext cx="6500858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/>
                <a:t>Full-stack (data layer, presentation layer, security layer)</a:t>
              </a:r>
            </a:p>
          </p:txBody>
        </p:sp>
        <p:pic>
          <p:nvPicPr>
            <p:cNvPr id="12" name="Picture 11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3214686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Group 18"/>
          <p:cNvGrpSpPr/>
          <p:nvPr/>
        </p:nvGrpSpPr>
        <p:grpSpPr>
          <a:xfrm>
            <a:off x="1428728" y="3686179"/>
            <a:ext cx="6786610" cy="400110"/>
            <a:chOff x="1428728" y="3686176"/>
            <a:chExt cx="6786610" cy="400109"/>
          </a:xfrm>
        </p:grpSpPr>
        <p:sp>
          <p:nvSpPr>
            <p:cNvPr id="7" name="Rectangle 6"/>
            <p:cNvSpPr/>
            <p:nvPr/>
          </p:nvSpPr>
          <p:spPr>
            <a:xfrm>
              <a:off x="1643042" y="3686176"/>
              <a:ext cx="6572296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/>
                <a:t>Hybrid </a:t>
              </a:r>
              <a:r>
                <a:rPr lang="en-US" sz="2000" dirty="0" smtClean="0"/>
                <a:t>routing </a:t>
              </a:r>
              <a:r>
                <a:rPr lang="en-US" sz="2000" dirty="0" smtClean="0"/>
                <a:t>model (Component based/URL based)</a:t>
              </a:r>
            </a:p>
          </p:txBody>
        </p:sp>
        <p:pic>
          <p:nvPicPr>
            <p:cNvPr id="13" name="Picture 12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378619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0" name="Group 19"/>
          <p:cNvGrpSpPr/>
          <p:nvPr/>
        </p:nvGrpSpPr>
        <p:grpSpPr>
          <a:xfrm>
            <a:off x="1428730" y="4243396"/>
            <a:ext cx="3428655" cy="400110"/>
            <a:chOff x="1428728" y="4243392"/>
            <a:chExt cx="3428655" cy="400109"/>
          </a:xfrm>
        </p:grpSpPr>
        <p:sp>
          <p:nvSpPr>
            <p:cNvPr id="8" name="Rectangle 7"/>
            <p:cNvSpPr/>
            <p:nvPr/>
          </p:nvSpPr>
          <p:spPr>
            <a:xfrm>
              <a:off x="1643042" y="4243392"/>
              <a:ext cx="321434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Desktop style look and feel</a:t>
              </a:r>
            </a:p>
          </p:txBody>
        </p:sp>
        <p:pic>
          <p:nvPicPr>
            <p:cNvPr id="14" name="Picture 13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435769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Group 20"/>
          <p:cNvGrpSpPr/>
          <p:nvPr/>
        </p:nvGrpSpPr>
        <p:grpSpPr>
          <a:xfrm>
            <a:off x="1428730" y="4800612"/>
            <a:ext cx="4776781" cy="400110"/>
            <a:chOff x="1428728" y="4800608"/>
            <a:chExt cx="4776781" cy="400109"/>
          </a:xfrm>
        </p:grpSpPr>
        <p:sp>
          <p:nvSpPr>
            <p:cNvPr id="9" name="Rectangle 8"/>
            <p:cNvSpPr/>
            <p:nvPr/>
          </p:nvSpPr>
          <p:spPr>
            <a:xfrm>
              <a:off x="1643042" y="4800608"/>
              <a:ext cx="4562467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Platform independent/Device agnostic</a:t>
              </a:r>
            </a:p>
          </p:txBody>
        </p:sp>
        <p:pic>
          <p:nvPicPr>
            <p:cNvPr id="15" name="Picture 14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492919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2" name="Group 21"/>
          <p:cNvGrpSpPr/>
          <p:nvPr/>
        </p:nvGrpSpPr>
        <p:grpSpPr>
          <a:xfrm>
            <a:off x="1428730" y="5357830"/>
            <a:ext cx="3265149" cy="400110"/>
            <a:chOff x="1428728" y="5357826"/>
            <a:chExt cx="3265149" cy="400109"/>
          </a:xfrm>
        </p:grpSpPr>
        <p:sp>
          <p:nvSpPr>
            <p:cNvPr id="10" name="Rectangle 9"/>
            <p:cNvSpPr/>
            <p:nvPr/>
          </p:nvSpPr>
          <p:spPr>
            <a:xfrm>
              <a:off x="1643042" y="5357826"/>
              <a:ext cx="3050835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Rich and expandable API</a:t>
              </a:r>
            </a:p>
          </p:txBody>
        </p:sp>
        <p:pic>
          <p:nvPicPr>
            <p:cNvPr id="16" name="Picture 15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728" y="542926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Web4thejob Locations</a:t>
            </a:r>
            <a:endParaRPr lang="el-GR" dirty="0"/>
          </a:p>
        </p:txBody>
      </p:sp>
      <p:grpSp>
        <p:nvGrpSpPr>
          <p:cNvPr id="41" name="Group 40"/>
          <p:cNvGrpSpPr/>
          <p:nvPr/>
        </p:nvGrpSpPr>
        <p:grpSpPr>
          <a:xfrm>
            <a:off x="785786" y="1285861"/>
            <a:ext cx="4197400" cy="461665"/>
            <a:chOff x="785786" y="1285860"/>
            <a:chExt cx="4197400" cy="461665"/>
          </a:xfrm>
        </p:grpSpPr>
        <p:sp>
          <p:nvSpPr>
            <p:cNvPr id="3" name="TextBox 2"/>
            <p:cNvSpPr txBox="1"/>
            <p:nvPr/>
          </p:nvSpPr>
          <p:spPr>
            <a:xfrm>
              <a:off x="1071538" y="1285860"/>
              <a:ext cx="3911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@home – </a:t>
              </a:r>
              <a:r>
                <a:rPr lang="en-US" sz="2400" i="1" dirty="0" smtClean="0"/>
                <a:t>web4thejob.org</a:t>
              </a:r>
              <a:endParaRPr lang="el-GR" sz="2400" i="1" dirty="0"/>
            </a:p>
          </p:txBody>
        </p:sp>
        <p:pic>
          <p:nvPicPr>
            <p:cNvPr id="21" name="Picture 2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1428736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2" name="Group 41"/>
          <p:cNvGrpSpPr/>
          <p:nvPr/>
        </p:nvGrpSpPr>
        <p:grpSpPr>
          <a:xfrm>
            <a:off x="785786" y="1754177"/>
            <a:ext cx="3820694" cy="461665"/>
            <a:chOff x="785786" y="1754176"/>
            <a:chExt cx="3820694" cy="461665"/>
          </a:xfrm>
        </p:grpSpPr>
        <p:sp>
          <p:nvSpPr>
            <p:cNvPr id="28" name="Rectangle 27"/>
            <p:cNvSpPr/>
            <p:nvPr/>
          </p:nvSpPr>
          <p:spPr>
            <a:xfrm>
              <a:off x="1071538" y="1754176"/>
              <a:ext cx="35349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@sandbox – </a:t>
              </a:r>
              <a:r>
                <a:rPr lang="en-US" sz="2400" i="1" dirty="0" smtClean="0"/>
                <a:t>try online</a:t>
              </a:r>
              <a:endParaRPr lang="el-GR" sz="2400" i="1" dirty="0"/>
            </a:p>
          </p:txBody>
        </p:sp>
        <p:pic>
          <p:nvPicPr>
            <p:cNvPr id="31" name="Picture 3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189705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3" name="Group 42"/>
          <p:cNvGrpSpPr/>
          <p:nvPr/>
        </p:nvGrpSpPr>
        <p:grpSpPr>
          <a:xfrm>
            <a:off x="785786" y="2222493"/>
            <a:ext cx="4974856" cy="461665"/>
            <a:chOff x="785786" y="2222492"/>
            <a:chExt cx="4974856" cy="461665"/>
          </a:xfrm>
        </p:grpSpPr>
        <p:sp>
          <p:nvSpPr>
            <p:cNvPr id="29" name="Rectangle 28"/>
            <p:cNvSpPr/>
            <p:nvPr/>
          </p:nvSpPr>
          <p:spPr>
            <a:xfrm>
              <a:off x="1071538" y="2222492"/>
              <a:ext cx="46891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@wiki – </a:t>
              </a:r>
              <a:r>
                <a:rPr lang="en-US" sz="2400" i="1" dirty="0" smtClean="0"/>
                <a:t>learn, discuss and blog</a:t>
              </a:r>
              <a:endParaRPr lang="el-GR" sz="2400" i="1" dirty="0"/>
            </a:p>
          </p:txBody>
        </p:sp>
        <p:pic>
          <p:nvPicPr>
            <p:cNvPr id="32" name="Picture 31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236536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4" name="Group 43"/>
          <p:cNvGrpSpPr/>
          <p:nvPr/>
        </p:nvGrpSpPr>
        <p:grpSpPr>
          <a:xfrm>
            <a:off x="785786" y="2690809"/>
            <a:ext cx="8309102" cy="461665"/>
            <a:chOff x="785786" y="2690808"/>
            <a:chExt cx="8309102" cy="461665"/>
          </a:xfrm>
        </p:grpSpPr>
        <p:sp>
          <p:nvSpPr>
            <p:cNvPr id="30" name="Rectangle 29"/>
            <p:cNvSpPr/>
            <p:nvPr/>
          </p:nvSpPr>
          <p:spPr>
            <a:xfrm>
              <a:off x="1071538" y="2690808"/>
              <a:ext cx="80233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@forum – </a:t>
              </a:r>
              <a:r>
                <a:rPr lang="en-US" sz="2400" i="1" dirty="0" smtClean="0"/>
                <a:t>post questions, get answers, request features</a:t>
              </a:r>
              <a:endParaRPr lang="el-GR" sz="2400" i="1" dirty="0"/>
            </a:p>
          </p:txBody>
        </p:sp>
        <p:pic>
          <p:nvPicPr>
            <p:cNvPr id="33" name="Picture 32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283368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5" name="Group 44"/>
          <p:cNvGrpSpPr/>
          <p:nvPr/>
        </p:nvGrpSpPr>
        <p:grpSpPr>
          <a:xfrm>
            <a:off x="785788" y="3159125"/>
            <a:ext cx="7432260" cy="461665"/>
            <a:chOff x="785786" y="3159124"/>
            <a:chExt cx="7432260" cy="461665"/>
          </a:xfrm>
        </p:grpSpPr>
        <p:sp>
          <p:nvSpPr>
            <p:cNvPr id="22" name="Rectangle 21"/>
            <p:cNvSpPr/>
            <p:nvPr/>
          </p:nvSpPr>
          <p:spPr>
            <a:xfrm>
              <a:off x="1071538" y="3159124"/>
              <a:ext cx="71465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</a:t>
              </a:r>
              <a:r>
                <a:rPr lang="en-US" sz="2400" b="1" dirty="0" err="1" smtClean="0"/>
                <a:t>github</a:t>
              </a:r>
              <a:r>
                <a:rPr lang="en-US" sz="2400" b="1" dirty="0" smtClean="0"/>
                <a:t> – </a:t>
              </a:r>
              <a:r>
                <a:rPr lang="en-US" sz="2400" i="1" dirty="0" smtClean="0"/>
                <a:t>browse code</a:t>
              </a:r>
              <a:r>
                <a:rPr lang="en-US" sz="2400" i="1" dirty="0" smtClean="0"/>
                <a:t>, pull request, </a:t>
              </a:r>
              <a:r>
                <a:rPr lang="en-US" sz="2400" i="1" dirty="0" smtClean="0"/>
                <a:t>fork </a:t>
              </a:r>
              <a:r>
                <a:rPr lang="en-US" sz="2400" i="1" dirty="0" smtClean="0"/>
                <a:t>project</a:t>
              </a:r>
              <a:endParaRPr lang="en-US" sz="2400" i="1" dirty="0" smtClean="0"/>
            </a:p>
          </p:txBody>
        </p:sp>
        <p:pic>
          <p:nvPicPr>
            <p:cNvPr id="34" name="Picture 33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330200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6" name="Group 45"/>
          <p:cNvGrpSpPr/>
          <p:nvPr/>
        </p:nvGrpSpPr>
        <p:grpSpPr>
          <a:xfrm>
            <a:off x="785787" y="3627441"/>
            <a:ext cx="5620867" cy="461665"/>
            <a:chOff x="785786" y="3627440"/>
            <a:chExt cx="5620867" cy="461665"/>
          </a:xfrm>
        </p:grpSpPr>
        <p:sp>
          <p:nvSpPr>
            <p:cNvPr id="23" name="Rectangle 22"/>
            <p:cNvSpPr/>
            <p:nvPr/>
          </p:nvSpPr>
          <p:spPr>
            <a:xfrm>
              <a:off x="1071538" y="3627440"/>
              <a:ext cx="53351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</a:t>
              </a:r>
              <a:r>
                <a:rPr lang="en-US" sz="2400" b="1" dirty="0" err="1" smtClean="0"/>
                <a:t>sourceforge</a:t>
              </a:r>
              <a:r>
                <a:rPr lang="en-US" sz="2400" b="1" dirty="0" smtClean="0"/>
                <a:t> – </a:t>
              </a:r>
              <a:r>
                <a:rPr lang="en-US" sz="2400" i="1" dirty="0" smtClean="0"/>
                <a:t>download binaries</a:t>
              </a:r>
            </a:p>
          </p:txBody>
        </p:sp>
        <p:pic>
          <p:nvPicPr>
            <p:cNvPr id="35" name="Picture 34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3770316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7" name="Group 46"/>
          <p:cNvGrpSpPr/>
          <p:nvPr/>
        </p:nvGrpSpPr>
        <p:grpSpPr>
          <a:xfrm>
            <a:off x="785787" y="4095756"/>
            <a:ext cx="4160531" cy="461665"/>
            <a:chOff x="785786" y="4095756"/>
            <a:chExt cx="4160531" cy="461665"/>
          </a:xfrm>
        </p:grpSpPr>
        <p:sp>
          <p:nvSpPr>
            <p:cNvPr id="24" name="Rectangle 23"/>
            <p:cNvSpPr/>
            <p:nvPr/>
          </p:nvSpPr>
          <p:spPr>
            <a:xfrm>
              <a:off x="1071538" y="4095756"/>
              <a:ext cx="38747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@maven – </a:t>
              </a:r>
              <a:r>
                <a:rPr lang="en-US" sz="2400" i="1" dirty="0" smtClean="0"/>
                <a:t>inject binaries</a:t>
              </a:r>
            </a:p>
          </p:txBody>
        </p:sp>
        <p:pic>
          <p:nvPicPr>
            <p:cNvPr id="36" name="Picture 35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423863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8" name="Group 47"/>
          <p:cNvGrpSpPr/>
          <p:nvPr/>
        </p:nvGrpSpPr>
        <p:grpSpPr>
          <a:xfrm>
            <a:off x="785786" y="4564072"/>
            <a:ext cx="4909134" cy="461665"/>
            <a:chOff x="785786" y="4564072"/>
            <a:chExt cx="4909134" cy="461665"/>
          </a:xfrm>
        </p:grpSpPr>
        <p:sp>
          <p:nvSpPr>
            <p:cNvPr id="25" name="Rectangle 24"/>
            <p:cNvSpPr/>
            <p:nvPr/>
          </p:nvSpPr>
          <p:spPr>
            <a:xfrm>
              <a:off x="1071538" y="4564072"/>
              <a:ext cx="46233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@twitter – </a:t>
              </a:r>
              <a:r>
                <a:rPr lang="en-US" sz="2400" i="1" dirty="0" smtClean="0"/>
                <a:t>follow project news</a:t>
              </a:r>
            </a:p>
          </p:txBody>
        </p:sp>
        <p:pic>
          <p:nvPicPr>
            <p:cNvPr id="37" name="Picture 36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470694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9" name="Group 48"/>
          <p:cNvGrpSpPr/>
          <p:nvPr/>
        </p:nvGrpSpPr>
        <p:grpSpPr>
          <a:xfrm>
            <a:off x="785786" y="5032388"/>
            <a:ext cx="7081202" cy="461665"/>
            <a:chOff x="785786" y="5032388"/>
            <a:chExt cx="7081202" cy="461665"/>
          </a:xfrm>
        </p:grpSpPr>
        <p:sp>
          <p:nvSpPr>
            <p:cNvPr id="26" name="Rectangle 25"/>
            <p:cNvSpPr/>
            <p:nvPr/>
          </p:nvSpPr>
          <p:spPr>
            <a:xfrm>
              <a:off x="1071538" y="5032388"/>
              <a:ext cx="67954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</a:t>
              </a:r>
              <a:r>
                <a:rPr lang="en-US" sz="2400" b="1" dirty="0" err="1" smtClean="0"/>
                <a:t>youtube</a:t>
              </a:r>
              <a:r>
                <a:rPr lang="en-US" sz="2400" b="1" dirty="0" smtClean="0"/>
                <a:t> – </a:t>
              </a:r>
              <a:r>
                <a:rPr lang="en-US" sz="2400" i="1" dirty="0" smtClean="0"/>
                <a:t>subscribe for training screencasts</a:t>
              </a:r>
            </a:p>
          </p:txBody>
        </p:sp>
        <p:pic>
          <p:nvPicPr>
            <p:cNvPr id="38" name="Picture 3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517526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0" name="Group 49"/>
          <p:cNvGrpSpPr/>
          <p:nvPr/>
        </p:nvGrpSpPr>
        <p:grpSpPr>
          <a:xfrm>
            <a:off x="785786" y="5500702"/>
            <a:ext cx="5875744" cy="461665"/>
            <a:chOff x="785786" y="5500702"/>
            <a:chExt cx="5875744" cy="461665"/>
          </a:xfrm>
        </p:grpSpPr>
        <p:sp>
          <p:nvSpPr>
            <p:cNvPr id="27" name="Rectangle 26"/>
            <p:cNvSpPr/>
            <p:nvPr/>
          </p:nvSpPr>
          <p:spPr>
            <a:xfrm>
              <a:off x="1071538" y="5500702"/>
              <a:ext cx="55899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@mail – </a:t>
              </a:r>
              <a:r>
                <a:rPr lang="en-US" sz="2400" i="1" dirty="0" smtClean="0"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the best way to stay in touch!</a:t>
              </a:r>
              <a:endParaRPr lang="el-GR" sz="2400" i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39" name="Picture 3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6" y="564357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Web4thejob Architecture</a:t>
            </a:r>
            <a:endParaRPr lang="el-GR" dirty="0"/>
          </a:p>
        </p:txBody>
      </p:sp>
      <p:grpSp>
        <p:nvGrpSpPr>
          <p:cNvPr id="39" name="Group 38"/>
          <p:cNvGrpSpPr/>
          <p:nvPr/>
        </p:nvGrpSpPr>
        <p:grpSpPr>
          <a:xfrm>
            <a:off x="928662" y="1571613"/>
            <a:ext cx="7215238" cy="4143404"/>
            <a:chOff x="0" y="0"/>
            <a:chExt cx="5278263" cy="3310745"/>
          </a:xfrm>
        </p:grpSpPr>
        <p:sp>
          <p:nvSpPr>
            <p:cNvPr id="58" name="Rounded Rectangle 57"/>
            <p:cNvSpPr/>
            <p:nvPr/>
          </p:nvSpPr>
          <p:spPr>
            <a:xfrm>
              <a:off x="0" y="0"/>
              <a:ext cx="5278263" cy="3310745"/>
            </a:xfrm>
            <a:prstGeom prst="roundRect">
              <a:avLst>
                <a:gd name="adj" fmla="val 8500"/>
              </a:avLst>
            </a:prstGeom>
            <a:gradFill rotWithShape="0">
              <a:gsLst>
                <a:gs pos="0">
                  <a:srgbClr val="8064A2">
                    <a:lumMod val="75000"/>
                  </a:srgbClr>
                </a:gs>
                <a:gs pos="80000">
                  <a:srgbClr val="8064A2">
                    <a:lumMod val="75000"/>
                  </a:srgbClr>
                </a:gs>
                <a:gs pos="100000">
                  <a:srgbClr val="7030A0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9" name="Rounded Rectangle 4"/>
            <p:cNvSpPr/>
            <p:nvPr/>
          </p:nvSpPr>
          <p:spPr>
            <a:xfrm>
              <a:off x="82423" y="82423"/>
              <a:ext cx="5113417" cy="31458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8110" tIns="118110" rIns="118110" bIns="2569507" numCol="1" spcCol="1270" anchor="t" anchorCtr="0">
              <a:noAutofit/>
            </a:bodyPr>
            <a:lstStyle/>
            <a:p>
              <a:pPr marL="0" marR="0" lvl="0" indent="0" algn="l" defTabSz="13779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Servlet Container</a:t>
              </a:r>
              <a:endParaRPr kumimoji="0" lang="el-GR" sz="3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60616" y="2309883"/>
            <a:ext cx="6854476" cy="3231173"/>
            <a:chOff x="131956" y="827686"/>
            <a:chExt cx="5014350" cy="2246250"/>
          </a:xfrm>
        </p:grpSpPr>
        <p:sp>
          <p:nvSpPr>
            <p:cNvPr id="56" name="Rounded Rectangle 55"/>
            <p:cNvSpPr/>
            <p:nvPr/>
          </p:nvSpPr>
          <p:spPr>
            <a:xfrm>
              <a:off x="131956" y="827686"/>
              <a:ext cx="5014350" cy="2168535"/>
            </a:xfrm>
            <a:prstGeom prst="roundRect">
              <a:avLst>
                <a:gd name="adj" fmla="val 10500"/>
              </a:avLst>
            </a:prstGeom>
            <a:gradFill rotWithShape="1">
              <a:gsLst>
                <a:gs pos="0">
                  <a:srgbClr val="9BBB59">
                    <a:hueOff val="5625132"/>
                    <a:satOff val="-8440"/>
                    <a:lumOff val="-1373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5625132"/>
                    <a:satOff val="-8440"/>
                    <a:lumOff val="-1373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5625132"/>
                    <a:satOff val="-8440"/>
                    <a:lumOff val="-1373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7" name="Rounded Rectangle 6"/>
            <p:cNvSpPr/>
            <p:nvPr/>
          </p:nvSpPr>
          <p:spPr>
            <a:xfrm>
              <a:off x="203228" y="898958"/>
              <a:ext cx="4871806" cy="217497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8110" tIns="118110" rIns="118110" bIns="1471627" numCol="1" spcCol="1270" anchor="t" anchorCtr="0">
              <a:noAutofit/>
            </a:bodyPr>
            <a:lstStyle/>
            <a:p>
              <a:pPr marL="0" marR="0" lvl="0" indent="0" algn="l" defTabSz="13779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Spring Container</a:t>
              </a:r>
              <a:endParaRPr kumimoji="0" lang="el-GR" sz="3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192576" y="3012738"/>
            <a:ext cx="6493715" cy="2416527"/>
            <a:chOff x="263913" y="1612181"/>
            <a:chExt cx="4750437" cy="1331932"/>
          </a:xfrm>
        </p:grpSpPr>
        <p:sp>
          <p:nvSpPr>
            <p:cNvPr id="54" name="Rounded Rectangle 53"/>
            <p:cNvSpPr/>
            <p:nvPr/>
          </p:nvSpPr>
          <p:spPr>
            <a:xfrm>
              <a:off x="263913" y="1612181"/>
              <a:ext cx="4750437" cy="1174432"/>
            </a:xfrm>
            <a:prstGeom prst="roundRect">
              <a:avLst>
                <a:gd name="adj" fmla="val 10500"/>
              </a:avLst>
            </a:prstGeom>
            <a:gradFill rotWithShape="0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5" name="Rounded Rectangle 8"/>
            <p:cNvSpPr/>
            <p:nvPr/>
          </p:nvSpPr>
          <p:spPr>
            <a:xfrm>
              <a:off x="307296" y="1655564"/>
              <a:ext cx="4663671" cy="128854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18110" tIns="118110" rIns="118110" bIns="747493" numCol="1" spcCol="1270" anchor="t" anchorCtr="0">
              <a:noAutofit/>
            </a:bodyPr>
            <a:lstStyle/>
            <a:p>
              <a:pPr marL="0" marR="0" lvl="0" indent="0" algn="l" defTabSz="13779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1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web4thejob CE</a:t>
              </a:r>
              <a:endParaRPr kumimoji="0" lang="el-GR" sz="3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357290" y="3714753"/>
            <a:ext cx="1311367" cy="624783"/>
            <a:chOff x="382674" y="2251307"/>
            <a:chExt cx="1112803" cy="595934"/>
          </a:xfrm>
        </p:grpSpPr>
        <p:sp>
          <p:nvSpPr>
            <p:cNvPr id="52" name="Rounded Rectangle 51"/>
            <p:cNvSpPr/>
            <p:nvPr/>
          </p:nvSpPr>
          <p:spPr>
            <a:xfrm>
              <a:off x="382674" y="2251307"/>
              <a:ext cx="1112803" cy="595934"/>
            </a:xfrm>
            <a:prstGeom prst="roundRect">
              <a:avLst>
                <a:gd name="adj" fmla="val 10500"/>
              </a:avLst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3" name="Rounded Rectangle 10"/>
            <p:cNvSpPr/>
            <p:nvPr/>
          </p:nvSpPr>
          <p:spPr>
            <a:xfrm>
              <a:off x="401001" y="2269634"/>
              <a:ext cx="1076149" cy="5592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marR="0" lvl="0" indent="0" algn="ctr" defTabSz="1111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core</a:t>
              </a:r>
              <a:endParaRPr kumimoji="0" lang="el-G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214680" y="3714753"/>
            <a:ext cx="1311367" cy="624783"/>
            <a:chOff x="1515000" y="2251307"/>
            <a:chExt cx="1112803" cy="595934"/>
          </a:xfrm>
        </p:grpSpPr>
        <p:sp>
          <p:nvSpPr>
            <p:cNvPr id="50" name="Rounded Rectangle 49"/>
            <p:cNvSpPr/>
            <p:nvPr/>
          </p:nvSpPr>
          <p:spPr>
            <a:xfrm>
              <a:off x="1515000" y="2251307"/>
              <a:ext cx="1112803" cy="595934"/>
            </a:xfrm>
            <a:prstGeom prst="roundRect">
              <a:avLst>
                <a:gd name="adj" fmla="val 10500"/>
              </a:avLst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1" name="Rounded Rectangle 12"/>
            <p:cNvSpPr/>
            <p:nvPr/>
          </p:nvSpPr>
          <p:spPr>
            <a:xfrm>
              <a:off x="1533327" y="2269634"/>
              <a:ext cx="1076149" cy="5592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marR="0" lvl="0" indent="0" algn="ctr" defTabSz="1111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orm</a:t>
              </a:r>
              <a:endParaRPr kumimoji="0" lang="el-GR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43440" y="3714753"/>
            <a:ext cx="1311367" cy="624783"/>
            <a:chOff x="2647327" y="2251307"/>
            <a:chExt cx="1112803" cy="595934"/>
          </a:xfrm>
        </p:grpSpPr>
        <p:sp>
          <p:nvSpPr>
            <p:cNvPr id="48" name="Rounded Rectangle 47"/>
            <p:cNvSpPr/>
            <p:nvPr/>
          </p:nvSpPr>
          <p:spPr>
            <a:xfrm>
              <a:off x="2647327" y="2251307"/>
              <a:ext cx="1112803" cy="595934"/>
            </a:xfrm>
            <a:prstGeom prst="roundRect">
              <a:avLst>
                <a:gd name="adj" fmla="val 10500"/>
              </a:avLst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49" name="Rounded Rectangle 14"/>
            <p:cNvSpPr/>
            <p:nvPr/>
          </p:nvSpPr>
          <p:spPr>
            <a:xfrm>
              <a:off x="2665654" y="2269634"/>
              <a:ext cx="1076149" cy="5592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marR="0" lvl="0" indent="0" algn="ctr" defTabSz="1111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web</a:t>
              </a:r>
              <a:endParaRPr kumimoji="0" lang="el-G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143638" y="3714753"/>
            <a:ext cx="1311367" cy="624783"/>
            <a:chOff x="3779654" y="2251308"/>
            <a:chExt cx="1112803" cy="595934"/>
          </a:xfrm>
        </p:grpSpPr>
        <p:sp>
          <p:nvSpPr>
            <p:cNvPr id="46" name="Rounded Rectangle 45"/>
            <p:cNvSpPr/>
            <p:nvPr/>
          </p:nvSpPr>
          <p:spPr>
            <a:xfrm>
              <a:off x="3779654" y="2251308"/>
              <a:ext cx="1112803" cy="595934"/>
            </a:xfrm>
            <a:prstGeom prst="roundRect">
              <a:avLst>
                <a:gd name="adj" fmla="val 10500"/>
              </a:avLst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47" name="Rounded Rectangle 16"/>
            <p:cNvSpPr/>
            <p:nvPr/>
          </p:nvSpPr>
          <p:spPr>
            <a:xfrm>
              <a:off x="3797981" y="2269634"/>
              <a:ext cx="1076149" cy="5592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marR="0" lvl="0" indent="0" algn="ctr" defTabSz="1111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sec</a:t>
              </a:r>
              <a:endParaRPr kumimoji="0" lang="el-G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8194" name="Picture 2" descr="http://upload.wikimedia.org/wikipedia/commons/thumb/7/7b/Tomcat-logo.svg/300px-Tomcat-logo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809725"/>
            <a:ext cx="571504" cy="381003"/>
          </a:xfrm>
          <a:prstGeom prst="rect">
            <a:avLst/>
          </a:prstGeom>
          <a:noFill/>
        </p:spPr>
      </p:pic>
      <p:sp>
        <p:nvSpPr>
          <p:cNvPr id="8196" name="AutoShape 4" descr="http://www.eclipse.org/jetty/documentation/jetty-logo.sv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198" name="AutoShape 6" descr="http://www.eclipse.org/jetty/documentation/jetty-logo.sv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64" name="Picture 63" descr="path33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40" y="1857364"/>
            <a:ext cx="1071569" cy="247907"/>
          </a:xfrm>
          <a:prstGeom prst="rect">
            <a:avLst/>
          </a:prstGeom>
        </p:spPr>
      </p:pic>
      <p:pic>
        <p:nvPicPr>
          <p:cNvPr id="8201" name="Picture 9" descr="http://t3.gstatic.com/images?q=tbn:ANd9GcRS9jO--97ARfKoWUnAKwpSD2w2YAqE1N1st-nkGzpS_PjQT2uc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857365"/>
            <a:ext cx="571504" cy="287561"/>
          </a:xfrm>
          <a:prstGeom prst="rect">
            <a:avLst/>
          </a:prstGeom>
          <a:noFill/>
        </p:spPr>
      </p:pic>
      <p:pic>
        <p:nvPicPr>
          <p:cNvPr id="8203" name="Picture 11" descr="https://fedoraproject.org/w/uploads/a/a3/Wildfly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785926"/>
            <a:ext cx="1166820" cy="350047"/>
          </a:xfrm>
          <a:prstGeom prst="rect">
            <a:avLst/>
          </a:prstGeom>
          <a:noFill/>
        </p:spPr>
      </p:pic>
      <p:pic>
        <p:nvPicPr>
          <p:cNvPr id="8205" name="Picture 13" descr="http://grails-plugins.github.io/grails-release/docs/manual/img/springsource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2428868"/>
            <a:ext cx="2286000" cy="476251"/>
          </a:xfrm>
          <a:prstGeom prst="rect">
            <a:avLst/>
          </a:prstGeom>
          <a:noFill/>
        </p:spPr>
      </p:pic>
      <p:pic>
        <p:nvPicPr>
          <p:cNvPr id="8207" name="Picture 15" descr="http://upload.wikimedia.org/wikipedia/commons/2/22/Hibernate_logo_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4500571"/>
            <a:ext cx="1214446" cy="337083"/>
          </a:xfrm>
          <a:prstGeom prst="rect">
            <a:avLst/>
          </a:prstGeom>
          <a:noFill/>
        </p:spPr>
      </p:pic>
      <p:pic>
        <p:nvPicPr>
          <p:cNvPr id="8209" name="Picture 17" descr="http://www.thebuzzmedia.com/wp-content/uploads/2008/10/zk-logo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29190" y="4429132"/>
            <a:ext cx="642942" cy="534784"/>
          </a:xfrm>
          <a:prstGeom prst="rect">
            <a:avLst/>
          </a:prstGeom>
          <a:noFill/>
        </p:spPr>
      </p:pic>
      <p:pic>
        <p:nvPicPr>
          <p:cNvPr id="8211" name="Picture 19" descr="http://blog.novoj.net/binary/2012/03/spring_security_extjs_login-e133202405470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4429132"/>
            <a:ext cx="1316816" cy="512976"/>
          </a:xfrm>
          <a:prstGeom prst="rect">
            <a:avLst/>
          </a:prstGeom>
          <a:noFill/>
        </p:spPr>
      </p:pic>
      <p:grpSp>
        <p:nvGrpSpPr>
          <p:cNvPr id="38" name="Group 37"/>
          <p:cNvGrpSpPr/>
          <p:nvPr/>
        </p:nvGrpSpPr>
        <p:grpSpPr>
          <a:xfrm>
            <a:off x="4037610" y="1363683"/>
            <a:ext cx="3764478" cy="356260"/>
            <a:chOff x="4037610" y="1363683"/>
            <a:chExt cx="3764478" cy="356260"/>
          </a:xfrm>
        </p:grpSpPr>
        <p:sp>
          <p:nvSpPr>
            <p:cNvPr id="36" name="Rectangle 35"/>
            <p:cNvSpPr/>
            <p:nvPr/>
          </p:nvSpPr>
          <p:spPr>
            <a:xfrm>
              <a:off x="5842660" y="1363683"/>
              <a:ext cx="1959428" cy="3562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Java EE</a:t>
              </a:r>
              <a:endParaRPr lang="el-GR" b="1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037610" y="1363683"/>
              <a:ext cx="1698172" cy="35626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Java SE</a:t>
              </a:r>
              <a:endParaRPr lang="el-GR" b="1" dirty="0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286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b="0" dirty="0" smtClean="0"/>
              <a:t>Part I: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000" dirty="0" smtClean="0"/>
              <a:t>The Big Picture</a:t>
            </a:r>
            <a:endParaRPr lang="el-GR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Agile Development Lifecycle</a:t>
            </a:r>
            <a:endParaRPr lang="el-GR" sz="40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2500298" y="1268760"/>
            <a:ext cx="5357850" cy="3874752"/>
            <a:chOff x="2500298" y="1268760"/>
            <a:chExt cx="5357850" cy="3874752"/>
          </a:xfrm>
        </p:grpSpPr>
        <p:cxnSp>
          <p:nvCxnSpPr>
            <p:cNvPr id="15" name="Straight Arrow Connector 14"/>
            <p:cNvCxnSpPr>
              <a:stCxn id="20" idx="4"/>
            </p:cNvCxnSpPr>
            <p:nvPr/>
          </p:nvCxnSpPr>
          <p:spPr>
            <a:xfrm flipH="1">
              <a:off x="7643834" y="1554512"/>
              <a:ext cx="35719" cy="3589000"/>
            </a:xfrm>
            <a:prstGeom prst="straightConnector1">
              <a:avLst/>
            </a:prstGeom>
            <a:ln>
              <a:prstDash val="sysDot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9" idx="4"/>
            </p:cNvCxnSpPr>
            <p:nvPr/>
          </p:nvCxnSpPr>
          <p:spPr>
            <a:xfrm>
              <a:off x="5965041" y="1554512"/>
              <a:ext cx="35719" cy="3589000"/>
            </a:xfrm>
            <a:prstGeom prst="straightConnector1">
              <a:avLst/>
            </a:prstGeom>
            <a:ln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8" idx="4"/>
            </p:cNvCxnSpPr>
            <p:nvPr/>
          </p:nvCxnSpPr>
          <p:spPr>
            <a:xfrm>
              <a:off x="4464843" y="1554512"/>
              <a:ext cx="35719" cy="3589000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17" idx="4"/>
            </p:cNvCxnSpPr>
            <p:nvPr/>
          </p:nvCxnSpPr>
          <p:spPr>
            <a:xfrm>
              <a:off x="2678893" y="1554512"/>
              <a:ext cx="35719" cy="3589000"/>
            </a:xfrm>
            <a:prstGeom prst="straightConnector1">
              <a:avLst/>
            </a:prstGeom>
            <a:ln>
              <a:prstDash val="sysDot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2500298" y="1268760"/>
              <a:ext cx="357190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1</a:t>
              </a:r>
              <a:endParaRPr lang="el-GR" sz="1600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286248" y="1268760"/>
              <a:ext cx="357190" cy="28575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2</a:t>
              </a:r>
              <a:endParaRPr lang="el-GR" sz="16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5786446" y="1268760"/>
              <a:ext cx="357190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3</a:t>
              </a:r>
              <a:endParaRPr lang="el-GR" sz="1600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7500958" y="1268760"/>
              <a:ext cx="357190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4</a:t>
              </a:r>
              <a:endParaRPr lang="el-GR" sz="16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32240" y="1756857"/>
            <a:ext cx="2160240" cy="3696719"/>
            <a:chOff x="6732240" y="1756856"/>
            <a:chExt cx="2160240" cy="3696718"/>
          </a:xfrm>
        </p:grpSpPr>
        <p:graphicFrame>
          <p:nvGraphicFramePr>
            <p:cNvPr id="42" name="Diagram 41"/>
            <p:cNvGraphicFramePr/>
            <p:nvPr/>
          </p:nvGraphicFramePr>
          <p:xfrm>
            <a:off x="6732240" y="2425063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24" name="Picture 23" descr="logo 800x800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80312" y="1756856"/>
              <a:ext cx="504056" cy="504056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49" name="Diagram 48"/>
            <p:cNvGraphicFramePr/>
            <p:nvPr/>
          </p:nvGraphicFramePr>
          <p:xfrm>
            <a:off x="6732240" y="3433175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graphicFrame>
          <p:nvGraphicFramePr>
            <p:cNvPr id="53" name="Diagram 52"/>
            <p:cNvGraphicFramePr/>
            <p:nvPr/>
          </p:nvGraphicFramePr>
          <p:xfrm>
            <a:off x="6732240" y="4441287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</p:grpSp>
      <p:grpSp>
        <p:nvGrpSpPr>
          <p:cNvPr id="61" name="Group 60"/>
          <p:cNvGrpSpPr/>
          <p:nvPr/>
        </p:nvGrpSpPr>
        <p:grpSpPr>
          <a:xfrm>
            <a:off x="5076056" y="1772245"/>
            <a:ext cx="2376264" cy="3961011"/>
            <a:chOff x="5076056" y="1772246"/>
            <a:chExt cx="2376264" cy="3961010"/>
          </a:xfrm>
        </p:grpSpPr>
        <p:graphicFrame>
          <p:nvGraphicFramePr>
            <p:cNvPr id="41" name="Diagram 40"/>
            <p:cNvGraphicFramePr/>
            <p:nvPr/>
          </p:nvGraphicFramePr>
          <p:xfrm>
            <a:off x="5076056" y="2420888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8" r:lo="rId19" r:qs="rId20" r:cs="rId21"/>
            </a:graphicData>
          </a:graphic>
        </p:graphicFrame>
        <p:pic>
          <p:nvPicPr>
            <p:cNvPr id="45" name="Picture 19" descr="http://blog.novoj.net/binary/2012/03/spring_security_extjs_login-e1332024054704.png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5429256" y="1772246"/>
              <a:ext cx="1214446" cy="473097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6" name="Curved Up Arrow 35"/>
            <p:cNvSpPr/>
            <p:nvPr/>
          </p:nvSpPr>
          <p:spPr>
            <a:xfrm>
              <a:off x="6012160" y="5373216"/>
              <a:ext cx="1440160" cy="360040"/>
            </a:xfrm>
            <a:prstGeom prst="curvedUpArrow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  <p:graphicFrame>
          <p:nvGraphicFramePr>
            <p:cNvPr id="50" name="Diagram 49"/>
            <p:cNvGraphicFramePr/>
            <p:nvPr/>
          </p:nvGraphicFramePr>
          <p:xfrm>
            <a:off x="5076056" y="3429000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4" r:lo="rId25" r:qs="rId26" r:cs="rId27"/>
            </a:graphicData>
          </a:graphic>
        </p:graphicFrame>
        <p:graphicFrame>
          <p:nvGraphicFramePr>
            <p:cNvPr id="54" name="Diagram 53"/>
            <p:cNvGraphicFramePr/>
            <p:nvPr/>
          </p:nvGraphicFramePr>
          <p:xfrm>
            <a:off x="5076056" y="4437112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9" r:lo="rId30" r:qs="rId31" r:cs="rId32"/>
            </a:graphicData>
          </a:graphic>
        </p:graphicFrame>
      </p:grpSp>
      <p:grpSp>
        <p:nvGrpSpPr>
          <p:cNvPr id="60" name="Group 59"/>
          <p:cNvGrpSpPr/>
          <p:nvPr/>
        </p:nvGrpSpPr>
        <p:grpSpPr>
          <a:xfrm>
            <a:off x="3419872" y="1700808"/>
            <a:ext cx="2376264" cy="4032448"/>
            <a:chOff x="3419872" y="1700808"/>
            <a:chExt cx="2376264" cy="4032448"/>
          </a:xfrm>
        </p:grpSpPr>
        <p:pic>
          <p:nvPicPr>
            <p:cNvPr id="44" name="Picture 17" descr="http://www.thebuzzmedia.com/wp-content/uploads/2008/10/zk-logo.gif"/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4071934" y="1700808"/>
              <a:ext cx="642942" cy="534784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4" name="Curved Up Arrow 33"/>
            <p:cNvSpPr/>
            <p:nvPr/>
          </p:nvSpPr>
          <p:spPr>
            <a:xfrm>
              <a:off x="4427984" y="5373216"/>
              <a:ext cx="1368152" cy="360040"/>
            </a:xfrm>
            <a:prstGeom prst="curved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  <p:graphicFrame>
          <p:nvGraphicFramePr>
            <p:cNvPr id="40" name="Diagram 39"/>
            <p:cNvGraphicFramePr/>
            <p:nvPr/>
          </p:nvGraphicFramePr>
          <p:xfrm>
            <a:off x="3419872" y="2425063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5" r:lo="rId36" r:qs="rId37" r:cs="rId38"/>
            </a:graphicData>
          </a:graphic>
        </p:graphicFrame>
        <p:graphicFrame>
          <p:nvGraphicFramePr>
            <p:cNvPr id="51" name="Diagram 50"/>
            <p:cNvGraphicFramePr/>
            <p:nvPr/>
          </p:nvGraphicFramePr>
          <p:xfrm>
            <a:off x="3419872" y="3433175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0" r:lo="rId41" r:qs="rId42" r:cs="rId43"/>
            </a:graphicData>
          </a:graphic>
        </p:graphicFrame>
        <p:graphicFrame>
          <p:nvGraphicFramePr>
            <p:cNvPr id="55" name="Diagram 54"/>
            <p:cNvGraphicFramePr/>
            <p:nvPr/>
          </p:nvGraphicFramePr>
          <p:xfrm>
            <a:off x="3419872" y="4441287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5" r:lo="rId46" r:qs="rId47" r:cs="rId48"/>
            </a:graphicData>
          </a:graphic>
        </p:graphicFrame>
      </p:grpSp>
      <p:grpSp>
        <p:nvGrpSpPr>
          <p:cNvPr id="59" name="Group 58"/>
          <p:cNvGrpSpPr/>
          <p:nvPr/>
        </p:nvGrpSpPr>
        <p:grpSpPr>
          <a:xfrm>
            <a:off x="1763688" y="1772245"/>
            <a:ext cx="2304256" cy="3961011"/>
            <a:chOff x="1763688" y="1772246"/>
            <a:chExt cx="2304256" cy="3961010"/>
          </a:xfrm>
        </p:grpSpPr>
        <p:pic>
          <p:nvPicPr>
            <p:cNvPr id="43" name="Picture 15" descr="http://upload.wikimedia.org/wikipedia/commons/2/22/Hibernate_logo_a.png"/>
            <p:cNvPicPr>
              <a:picLocks noChangeAspect="1" noChangeArrowheads="1"/>
            </p:cNvPicPr>
            <p:nvPr/>
          </p:nvPicPr>
          <p:blipFill>
            <a:blip r:embed="rId50" cstate="print"/>
            <a:srcRect/>
            <a:stretch>
              <a:fillRect/>
            </a:stretch>
          </p:blipFill>
          <p:spPr bwMode="auto">
            <a:xfrm>
              <a:off x="1875607" y="1772246"/>
              <a:ext cx="1544265" cy="428628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2" name="Curved Up Arrow 31"/>
            <p:cNvSpPr/>
            <p:nvPr/>
          </p:nvSpPr>
          <p:spPr>
            <a:xfrm>
              <a:off x="2627784" y="5373216"/>
              <a:ext cx="1440160" cy="360040"/>
            </a:xfrm>
            <a:prstGeom prst="curved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>
                <a:solidFill>
                  <a:schemeClr val="tx1"/>
                </a:solidFill>
              </a:endParaRPr>
            </a:p>
          </p:txBody>
        </p:sp>
        <p:graphicFrame>
          <p:nvGraphicFramePr>
            <p:cNvPr id="39" name="Diagram 38"/>
            <p:cNvGraphicFramePr/>
            <p:nvPr/>
          </p:nvGraphicFramePr>
          <p:xfrm>
            <a:off x="1763688" y="2425063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1" r:lo="rId52" r:qs="rId53" r:cs="rId54"/>
            </a:graphicData>
          </a:graphic>
        </p:graphicFrame>
        <p:graphicFrame>
          <p:nvGraphicFramePr>
            <p:cNvPr id="52" name="Diagram 51"/>
            <p:cNvGraphicFramePr/>
            <p:nvPr/>
          </p:nvGraphicFramePr>
          <p:xfrm>
            <a:off x="1763688" y="3433175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6" r:lo="rId57" r:qs="rId58" r:cs="rId59"/>
            </a:graphicData>
          </a:graphic>
        </p:graphicFrame>
        <p:graphicFrame>
          <p:nvGraphicFramePr>
            <p:cNvPr id="56" name="Diagram 55"/>
            <p:cNvGraphicFramePr/>
            <p:nvPr/>
          </p:nvGraphicFramePr>
          <p:xfrm>
            <a:off x="1763688" y="4441287"/>
            <a:ext cx="2160240" cy="10122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1" r:lo="rId62" r:qs="rId63" r:cs="rId64"/>
            </a:graphicData>
          </a:graphic>
        </p:graphicFrame>
      </p:grpSp>
      <p:grpSp>
        <p:nvGrpSpPr>
          <p:cNvPr id="58" name="Group 57"/>
          <p:cNvGrpSpPr/>
          <p:nvPr/>
        </p:nvGrpSpPr>
        <p:grpSpPr>
          <a:xfrm>
            <a:off x="120416" y="1844824"/>
            <a:ext cx="1571264" cy="3136414"/>
            <a:chOff x="0" y="1844824"/>
            <a:chExt cx="1571264" cy="3136413"/>
          </a:xfrm>
        </p:grpSpPr>
        <p:sp>
          <p:nvSpPr>
            <p:cNvPr id="6" name="TextBox 5"/>
            <p:cNvSpPr txBox="1"/>
            <p:nvPr/>
          </p:nvSpPr>
          <p:spPr>
            <a:xfrm>
              <a:off x="636393" y="2756925"/>
              <a:ext cx="934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Phase:</a:t>
              </a:r>
              <a:endParaRPr lang="el-GR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1883" y="3669026"/>
              <a:ext cx="7793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Role:</a:t>
              </a:r>
              <a:endParaRPr lang="el-GR" sz="2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7238" y="4581127"/>
              <a:ext cx="1124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Artifact:</a:t>
              </a:r>
              <a:endParaRPr lang="el-GR" sz="2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0" y="1844824"/>
              <a:ext cx="15712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Technology:</a:t>
              </a:r>
              <a:endParaRPr lang="el-GR" sz="2000" dirty="0"/>
            </a:p>
          </p:txBody>
        </p:sp>
      </p:grpSp>
      <p:sp>
        <p:nvSpPr>
          <p:cNvPr id="21" name="Right Arrow 20"/>
          <p:cNvSpPr/>
          <p:nvPr/>
        </p:nvSpPr>
        <p:spPr>
          <a:xfrm>
            <a:off x="3491880" y="2996953"/>
            <a:ext cx="5500726" cy="714380"/>
          </a:xfrm>
          <a:prstGeom prst="rightArrow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No coding after this point!</a:t>
            </a:r>
            <a:endParaRPr lang="el-GR" b="1" i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1: Joblet Definition</a:t>
            </a:r>
            <a:endParaRPr lang="el-GR" dirty="0"/>
          </a:p>
        </p:txBody>
      </p:sp>
      <p:pic>
        <p:nvPicPr>
          <p:cNvPr id="5122" name="Picture 2" descr="https://www.lucidchart.com/publicSegments/view/51cecf6d-7738-444a-99b8-34aa0a008185/image.png"/>
          <p:cNvPicPr>
            <a:picLocks noChangeAspect="1" noChangeArrowheads="1"/>
          </p:cNvPicPr>
          <p:nvPr/>
        </p:nvPicPr>
        <p:blipFill>
          <a:blip r:embed="rId2" cstate="print"/>
          <a:srcRect l="6755" t="9060" r="4492" b="38773"/>
          <a:stretch>
            <a:fillRect/>
          </a:stretch>
        </p:blipFill>
        <p:spPr bwMode="auto">
          <a:xfrm>
            <a:off x="234000" y="2143116"/>
            <a:ext cx="8676000" cy="3603448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599621" y="1196754"/>
            <a:ext cx="1944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Concept</a:t>
            </a:r>
          </a:p>
          <a:p>
            <a:r>
              <a:rPr lang="en-US" dirty="0" smtClean="0"/>
              <a:t>Output :	Joblet</a:t>
            </a:r>
            <a:endParaRPr lang="el-G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2: Panel Design</a:t>
            </a:r>
            <a:endParaRPr lang="el-GR" dirty="0"/>
          </a:p>
        </p:txBody>
      </p:sp>
      <p:pic>
        <p:nvPicPr>
          <p:cNvPr id="4098" name="Picture 2" descr="https://www.lucidchart.com/publicSegments/view/5239714b-5744-4c3b-b9b8-16bc0a00ce54/image.png"/>
          <p:cNvPicPr>
            <a:picLocks noChangeAspect="1" noChangeArrowheads="1"/>
          </p:cNvPicPr>
          <p:nvPr/>
        </p:nvPicPr>
        <p:blipFill>
          <a:blip r:embed="rId2" cstate="print"/>
          <a:srcRect l="3636" t="5849" r="29445" b="47200"/>
          <a:stretch>
            <a:fillRect/>
          </a:stretch>
        </p:blipFill>
        <p:spPr bwMode="auto">
          <a:xfrm>
            <a:off x="428596" y="2060394"/>
            <a:ext cx="8280000" cy="4104911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599621" y="1196754"/>
            <a:ext cx="189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Joblet</a:t>
            </a:r>
          </a:p>
          <a:p>
            <a:r>
              <a:rPr lang="en-US" dirty="0" smtClean="0"/>
              <a:t>Output :	Web UI</a:t>
            </a:r>
            <a:endParaRPr lang="el-G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Phase 3: Access Control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3599619" y="1196754"/>
            <a:ext cx="2781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Web UI</a:t>
            </a:r>
          </a:p>
          <a:p>
            <a:r>
              <a:rPr lang="en-US" dirty="0" smtClean="0"/>
              <a:t>Output :	Security Policies</a:t>
            </a:r>
            <a:endParaRPr lang="el-GR" dirty="0"/>
          </a:p>
        </p:txBody>
      </p:sp>
      <p:pic>
        <p:nvPicPr>
          <p:cNvPr id="5124" name="Picture 4" descr="https://www.lucidchart.com/publicSegments/view/51d024b2-fcf4-4a90-92cc-34ba0a0092a0/image.png"/>
          <p:cNvPicPr>
            <a:picLocks noChangeAspect="1" noChangeArrowheads="1"/>
          </p:cNvPicPr>
          <p:nvPr/>
        </p:nvPicPr>
        <p:blipFill>
          <a:blip r:embed="rId2" cstate="print"/>
          <a:srcRect l="870" t="33230" r="13903" b="15079"/>
          <a:stretch>
            <a:fillRect/>
          </a:stretch>
        </p:blipFill>
        <p:spPr bwMode="auto">
          <a:xfrm>
            <a:off x="539552" y="2204865"/>
            <a:ext cx="8280000" cy="3548571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4: Deployment</a:t>
            </a:r>
            <a:endParaRPr lang="el-GR" dirty="0"/>
          </a:p>
        </p:txBody>
      </p:sp>
      <p:pic>
        <p:nvPicPr>
          <p:cNvPr id="2050" name="Picture 2" descr="https://www.lucidchart.com/publicSegments/view/51d1faf8-1aa4-4a73-802f-3d8a0a004596/image.png"/>
          <p:cNvPicPr>
            <a:picLocks noChangeAspect="1" noChangeArrowheads="1"/>
          </p:cNvPicPr>
          <p:nvPr/>
        </p:nvPicPr>
        <p:blipFill>
          <a:blip r:embed="rId2" cstate="print"/>
          <a:srcRect l="9307" t="11066" r="8746" b="23123"/>
          <a:stretch>
            <a:fillRect/>
          </a:stretch>
        </p:blipFill>
        <p:spPr bwMode="auto">
          <a:xfrm>
            <a:off x="500034" y="1714488"/>
            <a:ext cx="8280000" cy="4698685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9286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Part </a:t>
            </a:r>
            <a:r>
              <a:rPr lang="en-US" sz="4400" dirty="0" smtClean="0"/>
              <a:t>III: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6000" dirty="0" smtClean="0"/>
              <a:t>Case Study</a:t>
            </a:r>
            <a:endParaRPr lang="el-GR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96908"/>
          </a:xfrm>
        </p:spPr>
        <p:txBody>
          <a:bodyPr>
            <a:noAutofit/>
          </a:bodyPr>
          <a:lstStyle/>
          <a:p>
            <a:r>
              <a:rPr lang="en-US" dirty="0" smtClean="0"/>
              <a:t>Personal Organizer</a:t>
            </a:r>
            <a:endParaRPr lang="el-GR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928671"/>
            <a:ext cx="404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(taken from </a:t>
            </a:r>
            <a:r>
              <a:rPr lang="en-US" u="sng" dirty="0" smtClean="0">
                <a:solidFill>
                  <a:srgbClr val="2409C3"/>
                </a:solidFill>
              </a:rPr>
              <a:t>sandbox.web4thejob.org</a:t>
            </a:r>
            <a:r>
              <a:rPr lang="en-US" dirty="0" smtClean="0"/>
              <a:t>)</a:t>
            </a:r>
            <a:endParaRPr lang="el-GR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5786" y="1785927"/>
            <a:ext cx="7643866" cy="646331"/>
            <a:chOff x="642910" y="1785926"/>
            <a:chExt cx="7643866" cy="646331"/>
          </a:xfrm>
        </p:grpSpPr>
        <p:sp>
          <p:nvSpPr>
            <p:cNvPr id="4" name="Rectangle 3"/>
            <p:cNvSpPr/>
            <p:nvPr/>
          </p:nvSpPr>
          <p:spPr>
            <a:xfrm>
              <a:off x="928662" y="1785926"/>
              <a:ext cx="735811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Port your existing Personal Organizer for keeping track of projects and following the activities of the web4thejob Community.</a:t>
              </a:r>
            </a:p>
          </p:txBody>
        </p:sp>
        <p:pic>
          <p:nvPicPr>
            <p:cNvPr id="8" name="Picture 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200024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/>
          <p:cNvGrpSpPr/>
          <p:nvPr/>
        </p:nvGrpSpPr>
        <p:grpSpPr>
          <a:xfrm>
            <a:off x="785786" y="2821778"/>
            <a:ext cx="7572428" cy="646331"/>
            <a:chOff x="642910" y="2821777"/>
            <a:chExt cx="7572428" cy="646331"/>
          </a:xfrm>
        </p:grpSpPr>
        <p:sp>
          <p:nvSpPr>
            <p:cNvPr id="5" name="Rectangle 4"/>
            <p:cNvSpPr/>
            <p:nvPr/>
          </p:nvSpPr>
          <p:spPr>
            <a:xfrm>
              <a:off x="928662" y="2821777"/>
              <a:ext cx="7286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Install the application on the cloud so that it is constantly accessible from either your laptop or your tablet. </a:t>
              </a:r>
            </a:p>
          </p:txBody>
        </p:sp>
        <p:pic>
          <p:nvPicPr>
            <p:cNvPr id="9" name="Picture 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307181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785786" y="3857630"/>
            <a:ext cx="7500990" cy="646331"/>
            <a:chOff x="642910" y="3857628"/>
            <a:chExt cx="7500990" cy="646331"/>
          </a:xfrm>
        </p:grpSpPr>
        <p:sp>
          <p:nvSpPr>
            <p:cNvPr id="6" name="Rectangle 5"/>
            <p:cNvSpPr/>
            <p:nvPr/>
          </p:nvSpPr>
          <p:spPr>
            <a:xfrm>
              <a:off x="928662" y="3857628"/>
              <a:ext cx="72152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Create user accounts with limited access for the people you either work with or work for.</a:t>
              </a:r>
              <a:endParaRPr lang="el-GR" dirty="0"/>
            </a:p>
          </p:txBody>
        </p:sp>
        <p:pic>
          <p:nvPicPr>
            <p:cNvPr id="10" name="Picture 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407194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TextBox 13"/>
          <p:cNvSpPr txBox="1"/>
          <p:nvPr/>
        </p:nvSpPr>
        <p:spPr>
          <a:xfrm rot="20589571">
            <a:off x="1730027" y="2548258"/>
            <a:ext cx="48837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  <a:latin typeface="Book Antiqua" pitchFamily="18" charset="0"/>
                <a:cs typeface="Courier New" pitchFamily="49" charset="0"/>
              </a:rPr>
              <a:t>ETA: 6h</a:t>
            </a:r>
            <a:endParaRPr lang="el-GR" sz="9600" b="1" dirty="0">
              <a:solidFill>
                <a:srgbClr val="FF0000"/>
              </a:solidFill>
              <a:latin typeface="Book Antiqua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Phase 1: Joblet Definition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3599621" y="1196754"/>
            <a:ext cx="1944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Concept</a:t>
            </a:r>
          </a:p>
          <a:p>
            <a:r>
              <a:rPr lang="en-US" dirty="0" smtClean="0"/>
              <a:t>Output :	Joblet</a:t>
            </a:r>
            <a:endParaRPr lang="el-GR" dirty="0"/>
          </a:p>
        </p:txBody>
      </p:sp>
      <p:pic>
        <p:nvPicPr>
          <p:cNvPr id="44034" name="Picture 2" descr="Joblets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928803"/>
            <a:ext cx="5643602" cy="432596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357950" y="2181316"/>
            <a:ext cx="22860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“Visit web4thejob wiki for a </a:t>
            </a:r>
          </a:p>
          <a:p>
            <a:r>
              <a:rPr lang="en-US" sz="2400" i="1" dirty="0" smtClean="0"/>
              <a:t>step-by-step guide about joblet development using </a:t>
            </a:r>
            <a:r>
              <a:rPr lang="en-US" sz="2400" i="1" dirty="0" err="1" smtClean="0"/>
              <a:t>Jboss</a:t>
            </a:r>
            <a:r>
              <a:rPr lang="en-US" sz="2400" i="1" dirty="0" smtClean="0"/>
              <a:t> Hibernate tools”</a:t>
            </a:r>
            <a:endParaRPr lang="el-GR" sz="2400" i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-0.19427 2.22222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0950" y="274639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Phase 2: Panel Design</a:t>
            </a:r>
            <a:endParaRPr lang="el-GR" dirty="0"/>
          </a:p>
        </p:txBody>
      </p:sp>
      <p:sp>
        <p:nvSpPr>
          <p:cNvPr id="4" name="TextBox 3"/>
          <p:cNvSpPr txBox="1"/>
          <p:nvPr/>
        </p:nvSpPr>
        <p:spPr>
          <a:xfrm>
            <a:off x="3433371" y="1196754"/>
            <a:ext cx="189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Joblet</a:t>
            </a:r>
          </a:p>
          <a:p>
            <a:r>
              <a:rPr lang="en-US" dirty="0" smtClean="0"/>
              <a:t>Output :	Web UI</a:t>
            </a:r>
            <a:endParaRPr lang="el-GR" dirty="0"/>
          </a:p>
        </p:txBody>
      </p:sp>
      <p:grpSp>
        <p:nvGrpSpPr>
          <p:cNvPr id="60" name="Group 59"/>
          <p:cNvGrpSpPr/>
          <p:nvPr/>
        </p:nvGrpSpPr>
        <p:grpSpPr>
          <a:xfrm>
            <a:off x="154386" y="1903736"/>
            <a:ext cx="8621485" cy="4954264"/>
            <a:chOff x="154384" y="1903736"/>
            <a:chExt cx="8621485" cy="4954264"/>
          </a:xfrm>
        </p:grpSpPr>
        <p:grpSp>
          <p:nvGrpSpPr>
            <p:cNvPr id="5" name="Group 4"/>
            <p:cNvGrpSpPr/>
            <p:nvPr/>
          </p:nvGrpSpPr>
          <p:grpSpPr>
            <a:xfrm>
              <a:off x="1608573" y="1903736"/>
              <a:ext cx="5594354" cy="400110"/>
              <a:chOff x="971614" y="1428736"/>
              <a:chExt cx="5594354" cy="40011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971614" y="1428736"/>
                <a:ext cx="1901483" cy="40011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>
                        <a:lumMod val="75000"/>
                      </a:schemeClr>
                    </a:solidFill>
                  </a:rPr>
                  <a:t>Content Panels</a:t>
                </a:r>
                <a:endParaRPr lang="el-GR" sz="20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786314" y="1428736"/>
                <a:ext cx="1779654" cy="40011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>
                        <a:lumMod val="75000"/>
                      </a:schemeClr>
                    </a:solidFill>
                  </a:rPr>
                  <a:t>Layout Panels</a:t>
                </a:r>
                <a:endParaRPr lang="el-GR" sz="20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154384" y="2351317"/>
              <a:ext cx="8621485" cy="11875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399812" y="1947553"/>
              <a:ext cx="11875" cy="491044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404795" y="2517570"/>
            <a:ext cx="2108536" cy="461665"/>
            <a:chOff x="1571045" y="2517569"/>
            <a:chExt cx="2108536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1781304" y="2517569"/>
              <a:ext cx="18982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Entity Views</a:t>
              </a:r>
              <a:endParaRPr lang="el-GR" sz="2400" dirty="0"/>
            </a:p>
          </p:txBody>
        </p:sp>
        <p:pic>
          <p:nvPicPr>
            <p:cNvPr id="20" name="Picture 1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1045" y="2640401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9" name="Group 28"/>
          <p:cNvGrpSpPr/>
          <p:nvPr/>
        </p:nvGrpSpPr>
        <p:grpSpPr>
          <a:xfrm>
            <a:off x="1404797" y="3271653"/>
            <a:ext cx="1787935" cy="461665"/>
            <a:chOff x="1571045" y="3271652"/>
            <a:chExt cx="1787935" cy="461665"/>
          </a:xfrm>
        </p:grpSpPr>
        <p:sp>
          <p:nvSpPr>
            <p:cNvPr id="13" name="TextBox 12"/>
            <p:cNvSpPr txBox="1"/>
            <p:nvPr/>
          </p:nvSpPr>
          <p:spPr>
            <a:xfrm>
              <a:off x="1781304" y="3271652"/>
              <a:ext cx="15776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List Views</a:t>
              </a:r>
              <a:endParaRPr lang="el-GR" sz="2400" dirty="0"/>
            </a:p>
          </p:txBody>
        </p:sp>
        <p:pic>
          <p:nvPicPr>
            <p:cNvPr id="21" name="Picture 2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1045" y="339448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1" name="Group 30"/>
          <p:cNvGrpSpPr/>
          <p:nvPr/>
        </p:nvGrpSpPr>
        <p:grpSpPr>
          <a:xfrm>
            <a:off x="1404795" y="4025736"/>
            <a:ext cx="2502874" cy="461665"/>
            <a:chOff x="1571045" y="4025735"/>
            <a:chExt cx="2502874" cy="461665"/>
          </a:xfrm>
        </p:grpSpPr>
        <p:sp>
          <p:nvSpPr>
            <p:cNvPr id="14" name="TextBox 13"/>
            <p:cNvSpPr txBox="1"/>
            <p:nvPr/>
          </p:nvSpPr>
          <p:spPr>
            <a:xfrm>
              <a:off x="1781304" y="4025735"/>
              <a:ext cx="22926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Calendar Views</a:t>
              </a:r>
              <a:endParaRPr lang="el-GR" sz="2400" dirty="0"/>
            </a:p>
          </p:txBody>
        </p:sp>
        <p:pic>
          <p:nvPicPr>
            <p:cNvPr id="22" name="Picture 21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1045" y="4148567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2" name="Group 31"/>
          <p:cNvGrpSpPr/>
          <p:nvPr/>
        </p:nvGrpSpPr>
        <p:grpSpPr>
          <a:xfrm>
            <a:off x="1404795" y="4779818"/>
            <a:ext cx="2185480" cy="461665"/>
            <a:chOff x="1571045" y="4779818"/>
            <a:chExt cx="2185480" cy="461665"/>
          </a:xfrm>
        </p:grpSpPr>
        <p:sp>
          <p:nvSpPr>
            <p:cNvPr id="15" name="TextBox 14"/>
            <p:cNvSpPr txBox="1"/>
            <p:nvPr/>
          </p:nvSpPr>
          <p:spPr>
            <a:xfrm>
              <a:off x="1781304" y="4779818"/>
              <a:ext cx="19752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HTML Views</a:t>
              </a:r>
              <a:endParaRPr lang="el-GR" sz="2400" dirty="0"/>
            </a:p>
          </p:txBody>
        </p:sp>
        <p:pic>
          <p:nvPicPr>
            <p:cNvPr id="23" name="Picture 22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1045" y="490265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3" name="Group 32"/>
          <p:cNvGrpSpPr/>
          <p:nvPr/>
        </p:nvGrpSpPr>
        <p:grpSpPr>
          <a:xfrm>
            <a:off x="1404795" y="5533901"/>
            <a:ext cx="2159832" cy="461665"/>
            <a:chOff x="1571045" y="5533901"/>
            <a:chExt cx="2159832" cy="461665"/>
          </a:xfrm>
        </p:grpSpPr>
        <p:sp>
          <p:nvSpPr>
            <p:cNvPr id="16" name="TextBox 15"/>
            <p:cNvSpPr txBox="1"/>
            <p:nvPr/>
          </p:nvSpPr>
          <p:spPr>
            <a:xfrm>
              <a:off x="1781304" y="5533901"/>
              <a:ext cx="1949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Frame Views</a:t>
              </a:r>
              <a:endParaRPr lang="el-GR" sz="2400" dirty="0"/>
            </a:p>
          </p:txBody>
        </p:sp>
        <p:pic>
          <p:nvPicPr>
            <p:cNvPr id="24" name="Picture 23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1045" y="5656733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4" name="Group 33"/>
          <p:cNvGrpSpPr/>
          <p:nvPr/>
        </p:nvGrpSpPr>
        <p:grpSpPr>
          <a:xfrm>
            <a:off x="5193026" y="2517570"/>
            <a:ext cx="3376493" cy="461665"/>
            <a:chOff x="5359275" y="2517569"/>
            <a:chExt cx="3376493" cy="461665"/>
          </a:xfrm>
        </p:grpSpPr>
        <p:sp>
          <p:nvSpPr>
            <p:cNvPr id="17" name="TextBox 16"/>
            <p:cNvSpPr txBox="1"/>
            <p:nvPr/>
          </p:nvSpPr>
          <p:spPr>
            <a:xfrm>
              <a:off x="5603179" y="2517569"/>
              <a:ext cx="3132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DesktopLayout</a:t>
              </a:r>
              <a:r>
                <a:rPr lang="en-US" sz="2400" dirty="0" smtClean="0"/>
                <a:t> Views</a:t>
              </a:r>
              <a:endParaRPr lang="el-GR" sz="2400" dirty="0"/>
            </a:p>
          </p:txBody>
        </p:sp>
        <p:pic>
          <p:nvPicPr>
            <p:cNvPr id="25" name="Picture 24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59275" y="2640401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5" name="Group 34"/>
          <p:cNvGrpSpPr/>
          <p:nvPr/>
        </p:nvGrpSpPr>
        <p:grpSpPr>
          <a:xfrm>
            <a:off x="5193027" y="3271653"/>
            <a:ext cx="3267489" cy="461665"/>
            <a:chOff x="5359275" y="3271652"/>
            <a:chExt cx="3267489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5603179" y="3271652"/>
              <a:ext cx="30235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TabbedLayout</a:t>
              </a:r>
              <a:r>
                <a:rPr lang="en-US" sz="2400" dirty="0" smtClean="0"/>
                <a:t> Views</a:t>
              </a:r>
              <a:endParaRPr lang="el-GR" sz="2400" dirty="0"/>
            </a:p>
          </p:txBody>
        </p:sp>
        <p:pic>
          <p:nvPicPr>
            <p:cNvPr id="26" name="Picture 25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59275" y="339448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6" name="Group 35"/>
          <p:cNvGrpSpPr/>
          <p:nvPr/>
        </p:nvGrpSpPr>
        <p:grpSpPr>
          <a:xfrm>
            <a:off x="5193025" y="4025736"/>
            <a:ext cx="3522366" cy="461665"/>
            <a:chOff x="5359275" y="4025735"/>
            <a:chExt cx="3522366" cy="461665"/>
          </a:xfrm>
        </p:grpSpPr>
        <p:sp>
          <p:nvSpPr>
            <p:cNvPr id="19" name="TextBox 18"/>
            <p:cNvSpPr txBox="1"/>
            <p:nvPr/>
          </p:nvSpPr>
          <p:spPr>
            <a:xfrm>
              <a:off x="5603179" y="4025735"/>
              <a:ext cx="32784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BorderedLayout</a:t>
              </a:r>
              <a:r>
                <a:rPr lang="en-US" sz="2400" dirty="0" smtClean="0"/>
                <a:t> Views</a:t>
              </a:r>
              <a:endParaRPr lang="el-GR" sz="2400" dirty="0"/>
            </a:p>
          </p:txBody>
        </p:sp>
        <p:pic>
          <p:nvPicPr>
            <p:cNvPr id="27" name="Picture 26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59275" y="4148567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1" name="Group 60"/>
          <p:cNvGrpSpPr/>
          <p:nvPr/>
        </p:nvGrpSpPr>
        <p:grpSpPr>
          <a:xfrm>
            <a:off x="3073736" y="2788725"/>
            <a:ext cx="5904011" cy="3289465"/>
            <a:chOff x="3073734" y="2788723"/>
            <a:chExt cx="5904011" cy="3289465"/>
          </a:xfrm>
        </p:grpSpPr>
        <p:grpSp>
          <p:nvGrpSpPr>
            <p:cNvPr id="59" name="Group 58"/>
            <p:cNvGrpSpPr/>
            <p:nvPr/>
          </p:nvGrpSpPr>
          <p:grpSpPr>
            <a:xfrm>
              <a:off x="3073734" y="2788723"/>
              <a:ext cx="1316182" cy="3289465"/>
              <a:chOff x="3073734" y="2788723"/>
              <a:chExt cx="1316182" cy="3289465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3408223" y="2788723"/>
                <a:ext cx="639288" cy="310737"/>
                <a:chOff x="3574473" y="2788723"/>
                <a:chExt cx="639288" cy="310737"/>
              </a:xfrm>
            </p:grpSpPr>
            <p:sp>
              <p:nvSpPr>
                <p:cNvPr id="37" name="Heptagon 36"/>
                <p:cNvSpPr/>
                <p:nvPr/>
              </p:nvSpPr>
              <p:spPr>
                <a:xfrm>
                  <a:off x="3574473" y="2790701"/>
                  <a:ext cx="344385" cy="308759"/>
                </a:xfrm>
                <a:prstGeom prst="heptagon">
                  <a:avLst/>
                </a:prstGeom>
                <a:solidFill>
                  <a:srgbClr val="425DA8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T</a:t>
                  </a:r>
                  <a:endParaRPr lang="el-GR" sz="1600" b="1" dirty="0"/>
                </a:p>
              </p:txBody>
            </p:sp>
            <p:sp>
              <p:nvSpPr>
                <p:cNvPr id="38" name="Heptagon 37"/>
                <p:cNvSpPr/>
                <p:nvPr/>
              </p:nvSpPr>
              <p:spPr>
                <a:xfrm>
                  <a:off x="3869376" y="2788723"/>
                  <a:ext cx="344385" cy="308759"/>
                </a:xfrm>
                <a:prstGeom prst="heptagon">
                  <a:avLst/>
                </a:prstGeom>
                <a:solidFill>
                  <a:srgbClr val="4F882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M</a:t>
                  </a:r>
                  <a:endParaRPr lang="el-GR" sz="1600" b="1" dirty="0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3073734" y="3475513"/>
                <a:ext cx="639288" cy="310737"/>
                <a:chOff x="3574473" y="2788723"/>
                <a:chExt cx="639288" cy="310737"/>
              </a:xfrm>
            </p:grpSpPr>
            <p:sp>
              <p:nvSpPr>
                <p:cNvPr id="41" name="Heptagon 40"/>
                <p:cNvSpPr/>
                <p:nvPr/>
              </p:nvSpPr>
              <p:spPr>
                <a:xfrm>
                  <a:off x="3574473" y="2790701"/>
                  <a:ext cx="344385" cy="308759"/>
                </a:xfrm>
                <a:prstGeom prst="heptagon">
                  <a:avLst/>
                </a:prstGeom>
                <a:solidFill>
                  <a:srgbClr val="425DA8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T</a:t>
                  </a:r>
                  <a:endParaRPr lang="el-GR" sz="1600" b="1" dirty="0"/>
                </a:p>
              </p:txBody>
            </p:sp>
            <p:sp>
              <p:nvSpPr>
                <p:cNvPr id="42" name="Heptagon 41"/>
                <p:cNvSpPr/>
                <p:nvPr/>
              </p:nvSpPr>
              <p:spPr>
                <a:xfrm>
                  <a:off x="3869376" y="2788723"/>
                  <a:ext cx="344385" cy="308759"/>
                </a:xfrm>
                <a:prstGeom prst="heptagon">
                  <a:avLst/>
                </a:prstGeom>
                <a:solidFill>
                  <a:srgbClr val="4F882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M</a:t>
                  </a:r>
                  <a:endParaRPr lang="el-GR" sz="1600" b="1" dirty="0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3750628" y="4306786"/>
                <a:ext cx="639288" cy="310737"/>
                <a:chOff x="3574473" y="2788723"/>
                <a:chExt cx="639288" cy="310737"/>
              </a:xfrm>
            </p:grpSpPr>
            <p:sp>
              <p:nvSpPr>
                <p:cNvPr id="44" name="Heptagon 43"/>
                <p:cNvSpPr/>
                <p:nvPr/>
              </p:nvSpPr>
              <p:spPr>
                <a:xfrm>
                  <a:off x="3574473" y="2790701"/>
                  <a:ext cx="344385" cy="308759"/>
                </a:xfrm>
                <a:prstGeom prst="heptagon">
                  <a:avLst/>
                </a:prstGeom>
                <a:solidFill>
                  <a:srgbClr val="425DA8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T</a:t>
                  </a:r>
                  <a:endParaRPr lang="el-GR" sz="1600" b="1" dirty="0"/>
                </a:p>
              </p:txBody>
            </p:sp>
            <p:sp>
              <p:nvSpPr>
                <p:cNvPr id="45" name="Heptagon 44"/>
                <p:cNvSpPr/>
                <p:nvPr/>
              </p:nvSpPr>
              <p:spPr>
                <a:xfrm>
                  <a:off x="3869376" y="2788723"/>
                  <a:ext cx="344385" cy="308759"/>
                </a:xfrm>
                <a:prstGeom prst="heptagon">
                  <a:avLst/>
                </a:prstGeom>
                <a:solidFill>
                  <a:srgbClr val="4F882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M</a:t>
                  </a:r>
                  <a:endParaRPr lang="el-GR" sz="1600" b="1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441870" y="5031180"/>
                <a:ext cx="639288" cy="310737"/>
                <a:chOff x="3574473" y="2788723"/>
                <a:chExt cx="639288" cy="310737"/>
              </a:xfrm>
            </p:grpSpPr>
            <p:sp>
              <p:nvSpPr>
                <p:cNvPr id="47" name="Heptagon 46"/>
                <p:cNvSpPr/>
                <p:nvPr/>
              </p:nvSpPr>
              <p:spPr>
                <a:xfrm>
                  <a:off x="3574473" y="2790701"/>
                  <a:ext cx="344385" cy="308759"/>
                </a:xfrm>
                <a:prstGeom prst="heptagon">
                  <a:avLst/>
                </a:prstGeom>
                <a:solidFill>
                  <a:srgbClr val="425DA8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T</a:t>
                  </a:r>
                  <a:endParaRPr lang="el-GR" sz="1600" b="1" dirty="0"/>
                </a:p>
              </p:txBody>
            </p:sp>
            <p:sp>
              <p:nvSpPr>
                <p:cNvPr id="48" name="Heptagon 47"/>
                <p:cNvSpPr/>
                <p:nvPr/>
              </p:nvSpPr>
              <p:spPr>
                <a:xfrm>
                  <a:off x="3869376" y="2788723"/>
                  <a:ext cx="344385" cy="308759"/>
                </a:xfrm>
                <a:prstGeom prst="heptagon">
                  <a:avLst/>
                </a:prstGeom>
                <a:solidFill>
                  <a:srgbClr val="4F882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M</a:t>
                  </a:r>
                  <a:endParaRPr lang="el-GR" sz="1600" b="1" dirty="0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3441870" y="5767451"/>
                <a:ext cx="639288" cy="310737"/>
                <a:chOff x="3574473" y="2788723"/>
                <a:chExt cx="639288" cy="310737"/>
              </a:xfrm>
            </p:grpSpPr>
            <p:sp>
              <p:nvSpPr>
                <p:cNvPr id="50" name="Heptagon 49"/>
                <p:cNvSpPr/>
                <p:nvPr/>
              </p:nvSpPr>
              <p:spPr>
                <a:xfrm>
                  <a:off x="3574473" y="2790701"/>
                  <a:ext cx="344385" cy="308759"/>
                </a:xfrm>
                <a:prstGeom prst="heptagon">
                  <a:avLst/>
                </a:prstGeom>
                <a:solidFill>
                  <a:srgbClr val="425DA8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T</a:t>
                  </a:r>
                  <a:endParaRPr lang="el-GR" sz="1600" b="1" dirty="0"/>
                </a:p>
              </p:txBody>
            </p:sp>
            <p:sp>
              <p:nvSpPr>
                <p:cNvPr id="51" name="Heptagon 50"/>
                <p:cNvSpPr/>
                <p:nvPr/>
              </p:nvSpPr>
              <p:spPr>
                <a:xfrm>
                  <a:off x="3869376" y="2788723"/>
                  <a:ext cx="344385" cy="308759"/>
                </a:xfrm>
                <a:prstGeom prst="heptagon">
                  <a:avLst/>
                </a:prstGeom>
                <a:solidFill>
                  <a:srgbClr val="4F882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M</a:t>
                  </a:r>
                  <a:endParaRPr lang="el-GR" sz="1600" b="1" dirty="0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4785756" y="4975761"/>
              <a:ext cx="4191989" cy="1009403"/>
              <a:chOff x="4785756" y="4975761"/>
              <a:chExt cx="4191989" cy="1009403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785756" y="4975761"/>
                <a:ext cx="4191989" cy="10094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 dirty="0"/>
              </a:p>
            </p:txBody>
          </p:sp>
          <p:sp>
            <p:nvSpPr>
              <p:cNvPr id="53" name="Heptagon 52"/>
              <p:cNvSpPr/>
              <p:nvPr/>
            </p:nvSpPr>
            <p:spPr>
              <a:xfrm>
                <a:off x="4924308" y="5148551"/>
                <a:ext cx="344385" cy="308759"/>
              </a:xfrm>
              <a:prstGeom prst="heptagon">
                <a:avLst/>
              </a:prstGeom>
              <a:solidFill>
                <a:srgbClr val="425DA8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T</a:t>
                </a:r>
                <a:endParaRPr lang="el-GR" sz="1600" b="1" dirty="0"/>
              </a:p>
            </p:txBody>
          </p:sp>
          <p:sp>
            <p:nvSpPr>
              <p:cNvPr id="54" name="Heptagon 53"/>
              <p:cNvSpPr/>
              <p:nvPr/>
            </p:nvSpPr>
            <p:spPr>
              <a:xfrm>
                <a:off x="4922328" y="5546375"/>
                <a:ext cx="344385" cy="308759"/>
              </a:xfrm>
              <a:prstGeom prst="heptagon">
                <a:avLst/>
              </a:prstGeom>
              <a:solidFill>
                <a:srgbClr val="4F882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M</a:t>
                </a:r>
                <a:endParaRPr lang="el-GR" sz="160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320148" y="5118264"/>
                <a:ext cx="36311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>
                    <a:latin typeface="Courier New" pitchFamily="49" charset="0"/>
                    <a:cs typeface="Courier New" pitchFamily="49" charset="0"/>
                  </a:rPr>
                  <a:t>TargetTypeAware</a:t>
                </a:r>
                <a:r>
                  <a:rPr lang="en-US" b="1" dirty="0" smtClean="0">
                    <a:latin typeface="Courier New" pitchFamily="49" charset="0"/>
                    <a:cs typeface="Courier New" pitchFamily="49" charset="0"/>
                  </a:rPr>
                  <a:t> Interface</a:t>
                </a:r>
                <a:endParaRPr lang="el-GR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320148" y="5516088"/>
                <a:ext cx="36311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>
                    <a:latin typeface="Courier New" pitchFamily="49" charset="0"/>
                    <a:cs typeface="Courier New" pitchFamily="49" charset="0"/>
                  </a:rPr>
                  <a:t>MasterTypeAware</a:t>
                </a:r>
                <a:r>
                  <a:rPr lang="en-US" b="1" dirty="0" smtClean="0">
                    <a:latin typeface="Courier New" pitchFamily="49" charset="0"/>
                    <a:cs typeface="Courier New" pitchFamily="49" charset="0"/>
                  </a:rPr>
                  <a:t> Interface</a:t>
                </a:r>
                <a:endParaRPr lang="el-GR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nel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872860"/>
            <a:ext cx="9141359" cy="5142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6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bother?</a:t>
            </a:r>
            <a:endParaRPr lang="el-GR" dirty="0"/>
          </a:p>
        </p:txBody>
      </p:sp>
      <p:grpSp>
        <p:nvGrpSpPr>
          <p:cNvPr id="16" name="Group 15"/>
          <p:cNvGrpSpPr/>
          <p:nvPr/>
        </p:nvGrpSpPr>
        <p:grpSpPr>
          <a:xfrm>
            <a:off x="896384" y="2201647"/>
            <a:ext cx="3360633" cy="523220"/>
            <a:chOff x="1214414" y="1857364"/>
            <a:chExt cx="3360633" cy="523220"/>
          </a:xfrm>
        </p:grpSpPr>
        <p:pic>
          <p:nvPicPr>
            <p:cNvPr id="4" name="Picture 3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4414" y="200024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1500166" y="1857364"/>
              <a:ext cx="30748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Cloud </a:t>
              </a:r>
              <a:r>
                <a:rPr lang="en-US" sz="2800" dirty="0" smtClean="0"/>
                <a:t>Computing</a:t>
              </a:r>
              <a:endParaRPr lang="en-US" sz="2800" dirty="0" smtClean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96384" y="2952434"/>
            <a:ext cx="6205962" cy="523220"/>
            <a:chOff x="1214414" y="2678901"/>
            <a:chExt cx="6205962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1500166" y="2678901"/>
              <a:ext cx="59202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Mobile broadband networks  &amp; apps</a:t>
              </a:r>
            </a:p>
          </p:txBody>
        </p:sp>
        <p:pic>
          <p:nvPicPr>
            <p:cNvPr id="12" name="Picture 11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4414" y="2839637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Group 18"/>
          <p:cNvGrpSpPr/>
          <p:nvPr/>
        </p:nvGrpSpPr>
        <p:grpSpPr>
          <a:xfrm>
            <a:off x="896384" y="3703221"/>
            <a:ext cx="3381471" cy="523220"/>
            <a:chOff x="1214414" y="4321975"/>
            <a:chExt cx="3381471" cy="523220"/>
          </a:xfrm>
        </p:grpSpPr>
        <p:sp>
          <p:nvSpPr>
            <p:cNvPr id="10" name="TextBox 9"/>
            <p:cNvSpPr txBox="1"/>
            <p:nvPr/>
          </p:nvSpPr>
          <p:spPr>
            <a:xfrm>
              <a:off x="1500166" y="4321975"/>
              <a:ext cx="30957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Big Data Analytics</a:t>
              </a:r>
            </a:p>
          </p:txBody>
        </p:sp>
        <p:pic>
          <p:nvPicPr>
            <p:cNvPr id="14" name="Picture 13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4414" y="4518431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1" name="Group 20"/>
          <p:cNvGrpSpPr/>
          <p:nvPr/>
        </p:nvGrpSpPr>
        <p:grpSpPr>
          <a:xfrm>
            <a:off x="896384" y="4454008"/>
            <a:ext cx="3929090" cy="523220"/>
            <a:chOff x="1214414" y="5143513"/>
            <a:chExt cx="3929090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1500166" y="5143513"/>
              <a:ext cx="3643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Social Technologies</a:t>
              </a:r>
              <a:endParaRPr lang="el-GR" sz="2800" dirty="0"/>
            </a:p>
          </p:txBody>
        </p:sp>
        <p:pic>
          <p:nvPicPr>
            <p:cNvPr id="15" name="Picture 14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4414" y="5286388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8" name="Group 17"/>
          <p:cNvGrpSpPr/>
          <p:nvPr/>
        </p:nvGrpSpPr>
        <p:grpSpPr>
          <a:xfrm>
            <a:off x="896384" y="1450860"/>
            <a:ext cx="3623525" cy="523220"/>
            <a:chOff x="1214414" y="1857364"/>
            <a:chExt cx="3623525" cy="523220"/>
          </a:xfrm>
        </p:grpSpPr>
        <p:pic>
          <p:nvPicPr>
            <p:cNvPr id="20" name="Picture 1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14414" y="200024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1500166" y="1857364"/>
              <a:ext cx="33377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Broadband Internet</a:t>
              </a:r>
              <a:endParaRPr lang="en-US" sz="28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Phase 3: Access Control</a:t>
            </a:r>
            <a:endParaRPr lang="el-GR" dirty="0"/>
          </a:p>
        </p:txBody>
      </p:sp>
      <p:sp>
        <p:nvSpPr>
          <p:cNvPr id="4" name="TextBox 3"/>
          <p:cNvSpPr txBox="1"/>
          <p:nvPr/>
        </p:nvSpPr>
        <p:spPr>
          <a:xfrm>
            <a:off x="3181234" y="1196754"/>
            <a:ext cx="2781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   :	Web UI</a:t>
            </a:r>
          </a:p>
          <a:p>
            <a:r>
              <a:rPr lang="en-US" dirty="0" smtClean="0"/>
              <a:t>Output :	Security Policies</a:t>
            </a:r>
            <a:endParaRPr lang="el-GR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824842" y="2280062"/>
          <a:ext cx="5494317" cy="3454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c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00034" y="9286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Part </a:t>
            </a:r>
            <a:r>
              <a:rPr lang="en-US" sz="4400" dirty="0" smtClean="0"/>
              <a:t>IV: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6000" dirty="0" smtClean="0"/>
              <a:t>Going Forward</a:t>
            </a:r>
            <a:endParaRPr lang="el-GR" sz="6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Roadmap</a:t>
            </a:r>
            <a:endParaRPr lang="el-GR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57290" y="1500173"/>
            <a:ext cx="4179226" cy="523220"/>
            <a:chOff x="1357290" y="1714488"/>
            <a:chExt cx="4179226" cy="523220"/>
          </a:xfrm>
        </p:grpSpPr>
        <p:sp>
          <p:nvSpPr>
            <p:cNvPr id="4" name="Rectangle 3"/>
            <p:cNvSpPr/>
            <p:nvPr/>
          </p:nvSpPr>
          <p:spPr>
            <a:xfrm>
              <a:off x="1656928" y="1714488"/>
              <a:ext cx="387958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OSGI v4.3 Architecture</a:t>
              </a:r>
            </a:p>
          </p:txBody>
        </p:sp>
        <p:pic>
          <p:nvPicPr>
            <p:cNvPr id="8" name="Picture 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7290" y="185736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1357292" y="2786057"/>
            <a:ext cx="3669471" cy="523220"/>
            <a:chOff x="1357290" y="2571744"/>
            <a:chExt cx="3669471" cy="523220"/>
          </a:xfrm>
        </p:grpSpPr>
        <p:sp>
          <p:nvSpPr>
            <p:cNvPr id="5" name="Rectangle 4"/>
            <p:cNvSpPr/>
            <p:nvPr/>
          </p:nvSpPr>
          <p:spPr>
            <a:xfrm>
              <a:off x="1656928" y="2571744"/>
              <a:ext cx="336983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SQL/</a:t>
              </a:r>
              <a:r>
                <a:rPr lang="en-US" sz="2800" dirty="0" err="1" smtClean="0"/>
                <a:t>NoSQL</a:t>
              </a:r>
              <a:r>
                <a:rPr lang="en-US" sz="2800" dirty="0" smtClean="0"/>
                <a:t> Fusion</a:t>
              </a:r>
            </a:p>
          </p:txBody>
        </p:sp>
        <p:pic>
          <p:nvPicPr>
            <p:cNvPr id="9" name="Picture 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7290" y="271462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Group 13"/>
          <p:cNvGrpSpPr/>
          <p:nvPr/>
        </p:nvGrpSpPr>
        <p:grpSpPr>
          <a:xfrm>
            <a:off x="1357290" y="3428998"/>
            <a:ext cx="5072098" cy="523220"/>
            <a:chOff x="1357290" y="3429000"/>
            <a:chExt cx="5072098" cy="523220"/>
          </a:xfrm>
        </p:grpSpPr>
        <p:sp>
          <p:nvSpPr>
            <p:cNvPr id="6" name="Rectangle 5"/>
            <p:cNvSpPr/>
            <p:nvPr/>
          </p:nvSpPr>
          <p:spPr>
            <a:xfrm>
              <a:off x="1656928" y="3429000"/>
              <a:ext cx="47724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Social Networks Engineering</a:t>
              </a:r>
            </a:p>
          </p:txBody>
        </p:sp>
        <p:pic>
          <p:nvPicPr>
            <p:cNvPr id="10" name="Picture 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7290" y="3571876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Group 14"/>
          <p:cNvGrpSpPr/>
          <p:nvPr/>
        </p:nvGrpSpPr>
        <p:grpSpPr>
          <a:xfrm>
            <a:off x="1357292" y="4071940"/>
            <a:ext cx="2531339" cy="523220"/>
            <a:chOff x="1357290" y="4286256"/>
            <a:chExt cx="2531339" cy="523220"/>
          </a:xfrm>
        </p:grpSpPr>
        <p:sp>
          <p:nvSpPr>
            <p:cNvPr id="7" name="Rectangle 6"/>
            <p:cNvSpPr/>
            <p:nvPr/>
          </p:nvSpPr>
          <p:spPr>
            <a:xfrm>
              <a:off x="1656928" y="4286256"/>
              <a:ext cx="223170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Testimonials</a:t>
              </a:r>
              <a:endParaRPr lang="el-GR" sz="2800" dirty="0"/>
            </a:p>
          </p:txBody>
        </p:sp>
        <p:pic>
          <p:nvPicPr>
            <p:cNvPr id="11" name="Picture 10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7290" y="442913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050" name="Picture 2" descr="http://autospecialist.gr/templates/atomic/css/images/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222888"/>
            <a:ext cx="1428760" cy="70644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936355" y="5286390"/>
            <a:ext cx="1414170" cy="646331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Educational</a:t>
            </a:r>
          </a:p>
          <a:p>
            <a:pPr algn="ctr"/>
            <a:r>
              <a:rPr lang="en-US" dirty="0" smtClean="0"/>
              <a:t>CMS</a:t>
            </a:r>
            <a:endParaRPr lang="el-GR" dirty="0"/>
          </a:p>
        </p:txBody>
      </p:sp>
      <p:sp>
        <p:nvSpPr>
          <p:cNvPr id="24" name="Up Ribbon 23"/>
          <p:cNvSpPr/>
          <p:nvPr/>
        </p:nvSpPr>
        <p:spPr>
          <a:xfrm>
            <a:off x="1500166" y="4857760"/>
            <a:ext cx="1857388" cy="28575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Done!</a:t>
            </a:r>
            <a:endParaRPr lang="el-GR" dirty="0"/>
          </a:p>
        </p:txBody>
      </p:sp>
      <p:sp>
        <p:nvSpPr>
          <p:cNvPr id="25" name="Up Ribbon 24"/>
          <p:cNvSpPr/>
          <p:nvPr/>
        </p:nvSpPr>
        <p:spPr>
          <a:xfrm>
            <a:off x="3643306" y="4857760"/>
            <a:ext cx="2000264" cy="285752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 going</a:t>
            </a:r>
            <a:endParaRPr lang="el-GR" sz="1400" dirty="0"/>
          </a:p>
        </p:txBody>
      </p:sp>
      <p:sp>
        <p:nvSpPr>
          <p:cNvPr id="26" name="Action Button: Help 25">
            <a:hlinkClick r:id="" action="ppaction://noaction" highlightClick="1"/>
          </p:cNvPr>
          <p:cNvSpPr/>
          <p:nvPr/>
        </p:nvSpPr>
        <p:spPr>
          <a:xfrm>
            <a:off x="6357950" y="5286388"/>
            <a:ext cx="1285884" cy="648000"/>
          </a:xfrm>
          <a:prstGeom prst="actionButtonHelp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Up Ribbon 26"/>
          <p:cNvSpPr/>
          <p:nvPr/>
        </p:nvSpPr>
        <p:spPr>
          <a:xfrm>
            <a:off x="5929322" y="4857760"/>
            <a:ext cx="2143140" cy="285752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Inspire us!</a:t>
            </a:r>
            <a:endParaRPr lang="el-G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357292" y="2143115"/>
            <a:ext cx="3424211" cy="523220"/>
            <a:chOff x="1357290" y="2571744"/>
            <a:chExt cx="3424211" cy="523220"/>
          </a:xfrm>
        </p:grpSpPr>
        <p:sp>
          <p:nvSpPr>
            <p:cNvPr id="29" name="Rectangle 28"/>
            <p:cNvSpPr/>
            <p:nvPr/>
          </p:nvSpPr>
          <p:spPr>
            <a:xfrm>
              <a:off x="1656928" y="2571744"/>
              <a:ext cx="312457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JPA 2.1 Compliant</a:t>
              </a:r>
            </a:p>
          </p:txBody>
        </p:sp>
        <p:pic>
          <p:nvPicPr>
            <p:cNvPr id="30" name="Picture 2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7290" y="271462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1880" y="2852936"/>
            <a:ext cx="4608512" cy="360040"/>
          </a:xfrm>
        </p:spPr>
        <p:txBody>
          <a:bodyPr>
            <a:noAutofit/>
          </a:bodyPr>
          <a:lstStyle/>
          <a:p>
            <a:pPr algn="r"/>
            <a:r>
              <a:rPr lang="en-US" sz="2000" i="1" dirty="0" smtClean="0">
                <a:solidFill>
                  <a:schemeClr val="tx1">
                    <a:lumMod val="65000"/>
                  </a:schemeClr>
                </a:solidFill>
              </a:rPr>
              <a:t>where openness and automation meet</a:t>
            </a:r>
            <a:endParaRPr lang="el-GR" sz="2000" i="1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5" name="Picture 4" descr="g32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53" y="1916832"/>
            <a:ext cx="6857897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6381329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September 2013</a:t>
            </a:r>
            <a:endParaRPr lang="el-GR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6381329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Veniamin</a:t>
            </a:r>
            <a:r>
              <a:rPr lang="en-US" sz="1400" dirty="0" smtClean="0"/>
              <a:t> </a:t>
            </a:r>
            <a:r>
              <a:rPr lang="en-US" sz="1400" dirty="0" err="1" smtClean="0"/>
              <a:t>Isaias</a:t>
            </a:r>
            <a:endParaRPr lang="el-GR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3933057"/>
            <a:ext cx="1512168" cy="513348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Stay tuned!</a:t>
            </a:r>
            <a:endParaRPr lang="el-GR" sz="2800" dirty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The booming Cloud Computing market</a:t>
            </a:r>
            <a:endParaRPr lang="el-GR" sz="2800" dirty="0"/>
          </a:p>
        </p:txBody>
      </p:sp>
      <p:pic>
        <p:nvPicPr>
          <p:cNvPr id="1026" name="Picture 2" descr="E:\prezi\mark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85861"/>
            <a:ext cx="6858048" cy="44405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143504" y="5857892"/>
            <a:ext cx="2863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Gartner, Feb 2013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Cloud Computing Stratosphere</a:t>
            </a:r>
            <a:endParaRPr lang="el-GR" dirty="0"/>
          </a:p>
        </p:txBody>
      </p:sp>
      <p:pic>
        <p:nvPicPr>
          <p:cNvPr id="3" name="Picture 2" descr="http://lcolumbus.files.wordpress.com/2011/12/cloud-stratosphere.jpg?w=620"/>
          <p:cNvPicPr>
            <a:picLocks noChangeAspect="1" noChangeArrowheads="1"/>
          </p:cNvPicPr>
          <p:nvPr/>
        </p:nvPicPr>
        <p:blipFill>
          <a:blip r:embed="rId2" cstate="print"/>
          <a:srcRect t="24000"/>
          <a:stretch>
            <a:fillRect/>
          </a:stretch>
        </p:blipFill>
        <p:spPr bwMode="auto">
          <a:xfrm>
            <a:off x="2500298" y="1484784"/>
            <a:ext cx="4078942" cy="5040000"/>
          </a:xfrm>
          <a:prstGeom prst="rect">
            <a:avLst/>
          </a:prstGeom>
          <a:noFill/>
          <a:ln w="762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4048" y="558924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virtualization, storage, memory etc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45091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os</a:t>
            </a:r>
            <a:r>
              <a:rPr lang="en-US" dirty="0" smtClean="0"/>
              <a:t>, </a:t>
            </a:r>
            <a:r>
              <a:rPr lang="en-US" dirty="0" err="1" smtClean="0"/>
              <a:t>vm</a:t>
            </a:r>
            <a:r>
              <a:rPr lang="en-US" dirty="0" smtClean="0"/>
              <a:t>, web servers etc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35010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applications, games etc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24208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networks</a:t>
            </a:r>
            <a:endParaRPr lang="el-GR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-0.18541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el-GR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5785" y="1571613"/>
            <a:ext cx="8215370" cy="1200329"/>
            <a:chOff x="500034" y="1772816"/>
            <a:chExt cx="8215370" cy="1200328"/>
          </a:xfrm>
        </p:grpSpPr>
        <p:sp>
          <p:nvSpPr>
            <p:cNvPr id="3" name="TextBox 2"/>
            <p:cNvSpPr txBox="1"/>
            <p:nvPr/>
          </p:nvSpPr>
          <p:spPr>
            <a:xfrm>
              <a:off x="755576" y="1772816"/>
              <a:ext cx="7959828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S/W vendors of all sizes will be </a:t>
              </a:r>
              <a:r>
                <a:rPr lang="en-US" sz="2400" b="1" dirty="0" smtClean="0"/>
                <a:t>forced </a:t>
              </a:r>
              <a:r>
                <a:rPr lang="en-US" sz="2400" dirty="0" smtClean="0"/>
                <a:t>to shift their business from license based (</a:t>
              </a:r>
              <a:r>
                <a:rPr lang="en-US" sz="2400" dirty="0" err="1" smtClean="0"/>
                <a:t>SaaP</a:t>
              </a:r>
              <a:r>
                <a:rPr lang="en-US" sz="2400" dirty="0" smtClean="0"/>
                <a:t>) to service oriented (SaaS)</a:t>
              </a:r>
              <a:endParaRPr lang="el-GR" sz="2400" dirty="0"/>
            </a:p>
          </p:txBody>
        </p:sp>
        <p:pic>
          <p:nvPicPr>
            <p:cNvPr id="6" name="Picture 5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0034" y="192880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/>
          <p:cNvGrpSpPr/>
          <p:nvPr/>
        </p:nvGrpSpPr>
        <p:grpSpPr>
          <a:xfrm>
            <a:off x="785787" y="3112137"/>
            <a:ext cx="7722651" cy="461665"/>
            <a:chOff x="500034" y="3313339"/>
            <a:chExt cx="7722651" cy="461665"/>
          </a:xfrm>
        </p:grpSpPr>
        <p:sp>
          <p:nvSpPr>
            <p:cNvPr id="5" name="TextBox 4"/>
            <p:cNvSpPr txBox="1"/>
            <p:nvPr/>
          </p:nvSpPr>
          <p:spPr>
            <a:xfrm>
              <a:off x="755576" y="3313339"/>
              <a:ext cx="74671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The big fish are doing this already one way or another</a:t>
              </a:r>
              <a:endParaRPr lang="el-GR" sz="2400" dirty="0"/>
            </a:p>
          </p:txBody>
        </p:sp>
        <p:pic>
          <p:nvPicPr>
            <p:cNvPr id="8" name="Picture 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0034" y="3429000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785787" y="3913994"/>
            <a:ext cx="8215371" cy="830997"/>
            <a:chOff x="500034" y="4115198"/>
            <a:chExt cx="8215371" cy="830997"/>
          </a:xfrm>
        </p:grpSpPr>
        <p:sp>
          <p:nvSpPr>
            <p:cNvPr id="7" name="TextBox 6"/>
            <p:cNvSpPr txBox="1"/>
            <p:nvPr/>
          </p:nvSpPr>
          <p:spPr>
            <a:xfrm>
              <a:off x="755577" y="4115198"/>
              <a:ext cx="7959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The big fish are closing ranks preparing a new </a:t>
              </a:r>
            </a:p>
            <a:p>
              <a:r>
                <a:rPr lang="en-US" sz="2400" dirty="0" smtClean="0"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vendor lock-in</a:t>
              </a:r>
              <a:endParaRPr lang="el-GR" sz="2400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9" name="Picture 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0034" y="426244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Group 14"/>
          <p:cNvGrpSpPr/>
          <p:nvPr/>
        </p:nvGrpSpPr>
        <p:grpSpPr>
          <a:xfrm>
            <a:off x="785787" y="5085182"/>
            <a:ext cx="6030651" cy="830997"/>
            <a:chOff x="785785" y="5085184"/>
            <a:chExt cx="6030651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015500" y="5085184"/>
              <a:ext cx="58009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The ICT industry is getting homogenized: </a:t>
              </a:r>
              <a:r>
                <a:rPr lang="en-US" sz="2400" dirty="0" smtClean="0"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pay-as –you grow</a:t>
              </a:r>
              <a:endParaRPr lang="el-GR" sz="2400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10" name="Picture 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5" y="5228060"/>
              <a:ext cx="194168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small fish?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571473" y="1628801"/>
            <a:ext cx="7960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thousands of SME SVs all around the world are facing head winds in the pursuit to ride the cloud:</a:t>
            </a:r>
            <a:endParaRPr lang="el-GR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857224" y="2786060"/>
            <a:ext cx="8072494" cy="738664"/>
            <a:chOff x="857224" y="2786058"/>
            <a:chExt cx="8072494" cy="738664"/>
          </a:xfrm>
        </p:grpSpPr>
        <p:sp>
          <p:nvSpPr>
            <p:cNvPr id="4" name="TextBox 3"/>
            <p:cNvSpPr txBox="1"/>
            <p:nvPr/>
          </p:nvSpPr>
          <p:spPr>
            <a:xfrm>
              <a:off x="1033004" y="2786058"/>
              <a:ext cx="78967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Web application development is complex</a:t>
              </a:r>
            </a:p>
            <a:p>
              <a:r>
                <a:rPr lang="en-US" dirty="0" smtClean="0"/>
                <a:t>(security concerns, multiple programming languages, BYOD movement etc)</a:t>
              </a:r>
              <a:endParaRPr lang="el-GR" dirty="0"/>
            </a:p>
          </p:txBody>
        </p:sp>
        <p:pic>
          <p:nvPicPr>
            <p:cNvPr id="6" name="Picture 5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7224" y="292893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9" name="Group 8"/>
          <p:cNvGrpSpPr/>
          <p:nvPr/>
        </p:nvGrpSpPr>
        <p:grpSpPr>
          <a:xfrm>
            <a:off x="857224" y="3857630"/>
            <a:ext cx="7143800" cy="738664"/>
            <a:chOff x="857224" y="3857628"/>
            <a:chExt cx="7143800" cy="738664"/>
          </a:xfrm>
        </p:grpSpPr>
        <p:sp>
          <p:nvSpPr>
            <p:cNvPr id="5" name="TextBox 4"/>
            <p:cNvSpPr txBox="1"/>
            <p:nvPr/>
          </p:nvSpPr>
          <p:spPr>
            <a:xfrm>
              <a:off x="1102982" y="3857628"/>
              <a:ext cx="689804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Porting of existing customers is an expensive task</a:t>
              </a:r>
            </a:p>
            <a:p>
              <a:r>
                <a:rPr lang="en-US" dirty="0" smtClean="0"/>
                <a:t>(data migrations are time consuming, error prone and expensive)</a:t>
              </a:r>
              <a:endParaRPr lang="el-GR" dirty="0"/>
            </a:p>
          </p:txBody>
        </p:sp>
        <p:pic>
          <p:nvPicPr>
            <p:cNvPr id="7" name="Picture 6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7224" y="4000504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3633849" y="4952011"/>
            <a:ext cx="1377538" cy="1128156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71472" y="1117354"/>
            <a:ext cx="8001056" cy="3214711"/>
          </a:xfrm>
          <a:prstGeom prst="roundRect">
            <a:avLst/>
          </a:prstGeom>
          <a:ln>
            <a:noFill/>
          </a:ln>
          <a:effectLst>
            <a:softEdge rad="63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extBox 2"/>
          <p:cNvSpPr txBox="1"/>
          <p:nvPr/>
        </p:nvSpPr>
        <p:spPr>
          <a:xfrm>
            <a:off x="214282" y="4501419"/>
            <a:ext cx="8715436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cs typeface="Times New Roman" pitchFamily="18" charset="0"/>
              </a:rPr>
              <a:t>“Web4thejob can help you </a:t>
            </a:r>
          </a:p>
          <a:p>
            <a:pPr algn="ctr"/>
            <a:r>
              <a:rPr lang="en-US" sz="3200" i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claim</a:t>
            </a:r>
            <a:r>
              <a:rPr lang="en-US" sz="3200" i="1" dirty="0" smtClean="0">
                <a:cs typeface="Times New Roman" pitchFamily="18" charset="0"/>
              </a:rPr>
              <a:t> your </a:t>
            </a:r>
            <a:r>
              <a:rPr lang="en-US" sz="3200" i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share</a:t>
            </a:r>
            <a:r>
              <a:rPr lang="en-US" sz="3200" i="1" dirty="0" smtClean="0">
                <a:cs typeface="Times New Roman" pitchFamily="18" charset="0"/>
              </a:rPr>
              <a:t> of this</a:t>
            </a:r>
          </a:p>
          <a:p>
            <a:pPr algn="ctr"/>
            <a:r>
              <a:rPr lang="en-US" sz="3200" i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booming cloud computing market</a:t>
            </a:r>
            <a:r>
              <a:rPr lang="en-US" sz="3200" i="1" dirty="0" smtClean="0">
                <a:cs typeface="Times New Roman" pitchFamily="18" charset="0"/>
              </a:rPr>
              <a:t>”</a:t>
            </a:r>
            <a:endParaRPr lang="el-GR" sz="3200" dirty="0"/>
          </a:p>
        </p:txBody>
      </p:sp>
      <p:pic>
        <p:nvPicPr>
          <p:cNvPr id="4" name="Picture 3" descr="logo-transpar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7587" y="1403105"/>
            <a:ext cx="1928826" cy="1928827"/>
          </a:xfrm>
          <a:prstGeom prst="rect">
            <a:avLst/>
          </a:prstGeom>
          <a:effectLst/>
        </p:spPr>
      </p:pic>
      <p:pic>
        <p:nvPicPr>
          <p:cNvPr id="7" name="Picture 6" descr="fon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001" y="3546246"/>
            <a:ext cx="3642001" cy="52867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4078" y="155885"/>
            <a:ext cx="8229600" cy="948521"/>
          </a:xfrm>
        </p:spPr>
        <p:txBody>
          <a:bodyPr/>
          <a:lstStyle/>
          <a:p>
            <a:pPr algn="ctr"/>
            <a:r>
              <a:rPr lang="en-US" dirty="0" smtClean="0"/>
              <a:t>Open source to the rescue!</a:t>
            </a:r>
            <a:endParaRPr lang="el-G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9"/>
            <a:ext cx="864096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What is the best </a:t>
            </a:r>
            <a:r>
              <a:rPr lang="en-US" sz="32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asset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of the mobile platform?</a:t>
            </a:r>
            <a:endParaRPr lang="el-GR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139558" y="1772816"/>
            <a:ext cx="29642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88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App</a:t>
            </a:r>
            <a:endParaRPr lang="el-GR" sz="88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5500" y="3717032"/>
            <a:ext cx="4633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Thanks to the app you have:</a:t>
            </a:r>
            <a:endParaRPr lang="el-GR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928928" y="4286256"/>
            <a:ext cx="3246767" cy="461665"/>
            <a:chOff x="2928926" y="4286256"/>
            <a:chExt cx="3246767" cy="461665"/>
          </a:xfrm>
        </p:grpSpPr>
        <p:sp>
          <p:nvSpPr>
            <p:cNvPr id="5" name="TextBox 4"/>
            <p:cNvSpPr txBox="1"/>
            <p:nvPr/>
          </p:nvSpPr>
          <p:spPr>
            <a:xfrm>
              <a:off x="3174550" y="4286256"/>
              <a:ext cx="30011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Community building</a:t>
              </a:r>
              <a:endParaRPr lang="el-GR" sz="2400" dirty="0"/>
            </a:p>
          </p:txBody>
        </p:sp>
        <p:pic>
          <p:nvPicPr>
            <p:cNvPr id="8" name="Picture 7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8926" y="442913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2" name="Group 11"/>
          <p:cNvGrpSpPr/>
          <p:nvPr/>
        </p:nvGrpSpPr>
        <p:grpSpPr>
          <a:xfrm>
            <a:off x="2928926" y="4822041"/>
            <a:ext cx="4857784" cy="461665"/>
            <a:chOff x="2928926" y="4822041"/>
            <a:chExt cx="4857784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3174550" y="4822041"/>
              <a:ext cx="46121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Collective platform development</a:t>
              </a:r>
              <a:endParaRPr lang="el-GR" sz="2400" dirty="0"/>
            </a:p>
          </p:txBody>
        </p:sp>
        <p:pic>
          <p:nvPicPr>
            <p:cNvPr id="9" name="Picture 8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8926" y="4964917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2928926" y="5357826"/>
            <a:ext cx="2892502" cy="461665"/>
            <a:chOff x="2928926" y="5357826"/>
            <a:chExt cx="2892502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3174550" y="5357826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Apps Marketplace</a:t>
              </a:r>
              <a:endParaRPr lang="el-GR" sz="2400" dirty="0"/>
            </a:p>
          </p:txBody>
        </p:sp>
        <p:pic>
          <p:nvPicPr>
            <p:cNvPr id="10" name="Picture 9" descr="b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8926" y="5500702"/>
              <a:ext cx="216000" cy="2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web4thejob">
      <a:dk1>
        <a:srgbClr val="595959"/>
      </a:dk1>
      <a:lt1>
        <a:sysClr val="window" lastClr="FFFFFF"/>
      </a:lt1>
      <a:dk2>
        <a:srgbClr val="0081A5"/>
      </a:dk2>
      <a:lt2>
        <a:srgbClr val="FFFF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5137</TotalTime>
  <Words>802</Words>
  <Application>Microsoft Office PowerPoint</Application>
  <PresentationFormat>On-screen Show (4:3)</PresentationFormat>
  <Paragraphs>197</Paragraphs>
  <Slides>34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Slide 1</vt:lpstr>
      <vt:lpstr>Part I: The Big Picture</vt:lpstr>
      <vt:lpstr>Why bother?</vt:lpstr>
      <vt:lpstr>The booming Cloud Computing market</vt:lpstr>
      <vt:lpstr>The Cloud Computing Stratosphere</vt:lpstr>
      <vt:lpstr>What does this mean?</vt:lpstr>
      <vt:lpstr>What about the small fish?</vt:lpstr>
      <vt:lpstr>Open source to the rescue!</vt:lpstr>
      <vt:lpstr>What is the best asset  of the mobile platform?</vt:lpstr>
      <vt:lpstr>Who invented this concept?</vt:lpstr>
      <vt:lpstr>What about web4thejob?</vt:lpstr>
      <vt:lpstr>Jobletize your business</vt:lpstr>
      <vt:lpstr>Slide 13</vt:lpstr>
      <vt:lpstr>Why is that good for S/W Vendors?</vt:lpstr>
      <vt:lpstr>The web4thejob way</vt:lpstr>
      <vt:lpstr>Part II: web4thejob framework CE</vt:lpstr>
      <vt:lpstr>About web4thejob</vt:lpstr>
      <vt:lpstr>Web4thejob Locations</vt:lpstr>
      <vt:lpstr>Web4thejob Architecture</vt:lpstr>
      <vt:lpstr>Agile Development Lifecycle</vt:lpstr>
      <vt:lpstr>Phase 1: Joblet Definition</vt:lpstr>
      <vt:lpstr>Phase 2: Panel Design</vt:lpstr>
      <vt:lpstr>Phase 3: Access Control</vt:lpstr>
      <vt:lpstr>Phase 4: Deployment</vt:lpstr>
      <vt:lpstr>Part III: Case Study</vt:lpstr>
      <vt:lpstr>Personal Organizer</vt:lpstr>
      <vt:lpstr>Phase 1: Joblet Definition</vt:lpstr>
      <vt:lpstr>Phase 2: Panel Design</vt:lpstr>
      <vt:lpstr>Slide 29</vt:lpstr>
      <vt:lpstr>Phase 3: Access Control</vt:lpstr>
      <vt:lpstr>Slide 31</vt:lpstr>
      <vt:lpstr>Part IV: Going Forward</vt:lpstr>
      <vt:lpstr>Project Roadmap</vt:lpstr>
      <vt:lpstr>Slide 34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benji</dc:creator>
  <cp:lastModifiedBy>Εθνική Τράπεζα της Ελλάδος</cp:lastModifiedBy>
  <cp:revision>235</cp:revision>
  <dcterms:created xsi:type="dcterms:W3CDTF">2013-09-14T07:08:28Z</dcterms:created>
  <dcterms:modified xsi:type="dcterms:W3CDTF">2013-09-20T10:41:59Z</dcterms:modified>
</cp:coreProperties>
</file>